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55"/>
  </p:notesMasterIdLst>
  <p:sldIdLst>
    <p:sldId id="434" r:id="rId2"/>
    <p:sldId id="396" r:id="rId3"/>
    <p:sldId id="435" r:id="rId4"/>
    <p:sldId id="467" r:id="rId5"/>
    <p:sldId id="466" r:id="rId6"/>
    <p:sldId id="436" r:id="rId7"/>
    <p:sldId id="399" r:id="rId8"/>
    <p:sldId id="400" r:id="rId9"/>
    <p:sldId id="401" r:id="rId10"/>
    <p:sldId id="402" r:id="rId11"/>
    <p:sldId id="403" r:id="rId12"/>
    <p:sldId id="404" r:id="rId13"/>
    <p:sldId id="433" r:id="rId14"/>
    <p:sldId id="408" r:id="rId15"/>
    <p:sldId id="409" r:id="rId16"/>
    <p:sldId id="410" r:id="rId17"/>
    <p:sldId id="411" r:id="rId18"/>
    <p:sldId id="437" r:id="rId19"/>
    <p:sldId id="412" r:id="rId20"/>
    <p:sldId id="427" r:id="rId21"/>
    <p:sldId id="413" r:id="rId22"/>
    <p:sldId id="414" r:id="rId23"/>
    <p:sldId id="428" r:id="rId24"/>
    <p:sldId id="429" r:id="rId25"/>
    <p:sldId id="431" r:id="rId26"/>
    <p:sldId id="454" r:id="rId27"/>
    <p:sldId id="468" r:id="rId28"/>
    <p:sldId id="438" r:id="rId29"/>
    <p:sldId id="415" r:id="rId30"/>
    <p:sldId id="452" r:id="rId31"/>
    <p:sldId id="455" r:id="rId32"/>
    <p:sldId id="456" r:id="rId33"/>
    <p:sldId id="457" r:id="rId34"/>
    <p:sldId id="469" r:id="rId35"/>
    <p:sldId id="442" r:id="rId36"/>
    <p:sldId id="417" r:id="rId37"/>
    <p:sldId id="453" r:id="rId38"/>
    <p:sldId id="458" r:id="rId39"/>
    <p:sldId id="459" r:id="rId40"/>
    <p:sldId id="460" r:id="rId41"/>
    <p:sldId id="470" r:id="rId42"/>
    <p:sldId id="432" r:id="rId43"/>
    <p:sldId id="446" r:id="rId44"/>
    <p:sldId id="461" r:id="rId45"/>
    <p:sldId id="471" r:id="rId46"/>
    <p:sldId id="464" r:id="rId47"/>
    <p:sldId id="447" r:id="rId48"/>
    <p:sldId id="398" r:id="rId49"/>
    <p:sldId id="420" r:id="rId50"/>
    <p:sldId id="421" r:id="rId51"/>
    <p:sldId id="422" r:id="rId52"/>
    <p:sldId id="423" r:id="rId53"/>
    <p:sldId id="424" r:id="rId54"/>
  </p:sldIdLst>
  <p:sldSz cx="12192000" cy="6858000"/>
  <p:notesSz cx="6858000" cy="9144000"/>
  <p:defaultTextStyle>
    <a:defPPr rtl="0">
      <a:defRPr lang="no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beke Nielsen" initials="VN" lastIdx="2" clrIdx="0">
    <p:extLst>
      <p:ext uri="{19B8F6BF-5375-455C-9EA6-DF929625EA0E}">
        <p15:presenceInfo xmlns:p15="http://schemas.microsoft.com/office/powerpoint/2012/main" userId="9b73ea7d-55ba-4edd-baf9-fd7ae81f08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FD9"/>
    <a:srgbClr val="EDDFB4"/>
    <a:srgbClr val="F9F4E6"/>
    <a:srgbClr val="E7E7E7"/>
    <a:srgbClr val="439539"/>
    <a:srgbClr val="E9ECF3"/>
    <a:srgbClr val="CD222A"/>
    <a:srgbClr val="3B4550"/>
    <a:srgbClr val="A8CAE2"/>
    <a:srgbClr val="CD2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2"/>
    <p:restoredTop sz="92011"/>
  </p:normalViewPr>
  <p:slideViewPr>
    <p:cSldViewPr snapToGrid="0" snapToObjects="1">
      <p:cViewPr varScale="1">
        <p:scale>
          <a:sx n="162" d="100"/>
          <a:sy n="162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52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r>
              <a:rPr lang="no-no"/>
              <a:t>02/07/2018</a:t>
            </a:r>
            <a:endParaRPr lang="en-GB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  <a:p>
            <a:pPr lvl="3" rtl="0"/>
            <a:r>
              <a:rPr lang="no-no"/>
              <a:t>Fjerde niveau</a:t>
            </a:r>
          </a:p>
          <a:p>
            <a:pPr lvl="4" rtl="0"/>
            <a:r>
              <a:rPr lang="no-no"/>
              <a:t>Femte niveau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pPr rtl="0"/>
            <a:fld id="{429F621E-E46D-6045-8D8A-AD61FE338EB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29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Pladsholder til diasbillede 1">
            <a:extLst>
              <a:ext uri="{FF2B5EF4-FFF2-40B4-BE49-F238E27FC236}">
                <a16:creationId xmlns:a16="http://schemas.microsoft.com/office/drawing/2014/main" id="{07129392-7368-0042-8B53-D425ACADA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Pladsholder til noter 2">
            <a:extLst>
              <a:ext uri="{FF2B5EF4-FFF2-40B4-BE49-F238E27FC236}">
                <a16:creationId xmlns:a16="http://schemas.microsoft.com/office/drawing/2014/main" id="{EA81F3BE-9A66-1849-B387-034D7C2D3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da-DK" altLang="da-DK">
              <a:ea typeface="ＭＳ Ｐゴシック" panose="020B0600070205080204" pitchFamily="34" charset="-128"/>
            </a:endParaRPr>
          </a:p>
        </p:txBody>
      </p:sp>
      <p:sp>
        <p:nvSpPr>
          <p:cNvPr id="6147" name="Pladsholder til diasnummer 3">
            <a:extLst>
              <a:ext uri="{FF2B5EF4-FFF2-40B4-BE49-F238E27FC236}">
                <a16:creationId xmlns:a16="http://schemas.microsoft.com/office/drawing/2014/main" id="{391FB10D-3DAF-5247-9AC4-16B28780B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rtl="0"/>
            <a:fld id="{4D133AFE-2E68-0F4F-A893-A21460BF5FF1}" type="slidenum">
              <a:rPr lang="da-DK" altLang="da-DK" smtClean="0"/>
              <a:pPr/>
              <a:t>7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90966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15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9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21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85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o-no"/>
              <a:t>For introducing the game or for presenting the game for internal or external customers.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276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29F621E-E46D-6045-8D8A-AD61FE338EBA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84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dsholder til slidebillede 1">
            <a:extLst>
              <a:ext uri="{FF2B5EF4-FFF2-40B4-BE49-F238E27FC236}">
                <a16:creationId xmlns:a16="http://schemas.microsoft.com/office/drawing/2014/main" id="{840521BA-E0D8-404B-97DE-DBFCAFCF0A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Pladsholder til noter 2">
            <a:extLst>
              <a:ext uri="{FF2B5EF4-FFF2-40B4-BE49-F238E27FC236}">
                <a16:creationId xmlns:a16="http://schemas.microsoft.com/office/drawing/2014/main" id="{9F0C3583-2592-6246-ABE3-0A0A20E9B7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a-DK" altLang="da-DK">
              <a:ea typeface="ＭＳ Ｐゴシック" panose="020B0600070205080204" pitchFamily="34" charset="-128"/>
            </a:endParaRPr>
          </a:p>
        </p:txBody>
      </p:sp>
      <p:sp>
        <p:nvSpPr>
          <p:cNvPr id="32771" name="Pladsholder til slidenummer 3">
            <a:extLst>
              <a:ext uri="{FF2B5EF4-FFF2-40B4-BE49-F238E27FC236}">
                <a16:creationId xmlns:a16="http://schemas.microsoft.com/office/drawing/2014/main" id="{B386D27A-BBDA-F847-8000-C37AD2185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rtl="0"/>
            <a:fld id="{894C21F4-A5C0-5246-9FDB-3B0B3A6FA793}" type="slidenum">
              <a:rPr lang="da-DK" altLang="da-DK" smtClean="0"/>
              <a:pPr/>
              <a:t>53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7592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:a16="http://schemas.microsoft.com/office/drawing/2014/main" id="{29493474-512F-1641-A2FF-C02FE83F0701}"/>
              </a:ext>
            </a:extLst>
          </p:cNvPr>
          <p:cNvSpPr/>
          <p:nvPr userDrawn="1"/>
        </p:nvSpPr>
        <p:spPr>
          <a:xfrm>
            <a:off x="0" y="4703974"/>
            <a:ext cx="12192000" cy="2154026"/>
          </a:xfrm>
          <a:prstGeom prst="rect">
            <a:avLst/>
          </a:prstGeom>
          <a:solidFill>
            <a:srgbClr val="F6EF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E9ECF3"/>
              </a:solidFill>
            </a:endParaRPr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703974"/>
          </a:xfrm>
          <a:solidFill>
            <a:srgbClr val="F6EFD9">
              <a:alpha val="50196"/>
            </a:srgbClr>
          </a:solidFill>
          <a:ln>
            <a:noFill/>
          </a:ln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671593" y="5176836"/>
            <a:ext cx="10874643" cy="484037"/>
          </a:xfrm>
        </p:spPr>
        <p:txBody>
          <a:bodyPr rtlCol="0" anchor="t" anchorCtr="0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671593" y="5695628"/>
            <a:ext cx="10874643" cy="438108"/>
          </a:xfrm>
        </p:spPr>
        <p:txBody>
          <a:bodyPr rtlCol="0"/>
          <a:lstStyle>
            <a:lvl1pPr marL="0" indent="0" algn="l">
              <a:buNone/>
              <a:defRPr sz="36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o-no"/>
              <a:t>Klik for at redigere i master</a:t>
            </a:r>
          </a:p>
        </p:txBody>
      </p:sp>
      <p:sp>
        <p:nvSpPr>
          <p:cNvPr id="12" name="Pladsholder til indhold 9"/>
          <p:cNvSpPr>
            <a:spLocks noGrp="1"/>
          </p:cNvSpPr>
          <p:nvPr>
            <p:ph sz="quarter" idx="10"/>
          </p:nvPr>
        </p:nvSpPr>
        <p:spPr>
          <a:xfrm>
            <a:off x="671513" y="6320080"/>
            <a:ext cx="10874724" cy="274449"/>
          </a:xfrm>
        </p:spPr>
        <p:txBody>
          <a:bodyPr rtlCol="0"/>
          <a:lstStyle>
            <a:lvl1pPr marL="0" indent="0">
              <a:buNone/>
              <a:defRPr sz="18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no-no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4343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, Titel og indholdsobjek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6090834" y="0"/>
            <a:ext cx="610116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3B4550"/>
              </a:solidFill>
            </a:endParaRP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38306" y="1661033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  <a:p>
            <a:pPr lvl="3" rtl="0"/>
            <a:r>
              <a:rPr lang="no-no"/>
              <a:t>Fjerde niveau</a:t>
            </a:r>
          </a:p>
          <a:p>
            <a:pPr lvl="4" rtl="0"/>
            <a:r>
              <a:rPr lang="no-no"/>
              <a:t>Femte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438306" y="339014"/>
            <a:ext cx="5181600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9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3300" cy="6858000"/>
          </a:xfrm>
          <a:solidFill>
            <a:srgbClr val="F6EFD9">
              <a:alpha val="50196"/>
            </a:srgb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81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562356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570654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635"/>
            <a:ext cx="12192000" cy="5622925"/>
          </a:xfrm>
          <a:solidFill>
            <a:srgbClr val="F6EFD9">
              <a:alpha val="50196"/>
            </a:srgb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146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5" name="Rektangel 4"/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1234440"/>
            <a:ext cx="12192000" cy="5623559"/>
          </a:xfrm>
          <a:noFill/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5080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dside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noFill/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315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lle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rtlCol="0" anchor="ctr"/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46821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757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1">
            <a:extLst>
              <a:ext uri="{FF2B5EF4-FFF2-40B4-BE49-F238E27FC236}">
                <a16:creationId xmlns:a16="http://schemas.microsoft.com/office/drawing/2014/main" id="{C4707AB9-B25A-D747-98E4-ACC45B9DBF61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F9F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484D726-3622-784C-A457-C69026C88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219D58-34D8-C144-AD7F-A659A8510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</p:txBody>
      </p:sp>
      <p:sp>
        <p:nvSpPr>
          <p:cNvPr id="12" name="Pladsholder til indhold 3">
            <a:extLst>
              <a:ext uri="{FF2B5EF4-FFF2-40B4-BE49-F238E27FC236}">
                <a16:creationId xmlns:a16="http://schemas.microsoft.com/office/drawing/2014/main" id="{5D34F3D6-274A-C043-BFA9-78BEC45C3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834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347135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21279AE-14C5-CB4E-BBE4-9D4FA8EC62CE}"/>
              </a:ext>
            </a:extLst>
          </p:cNvPr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C91AB27-7197-DF48-9A2B-F043C18EDDA1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BC61BE0-F995-1F4E-BB2E-9AFE0F457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58B356BB-4C7B-374A-9F74-D83494DC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10895308" cy="4714659"/>
          </a:xfrm>
        </p:spPr>
        <p:txBody>
          <a:bodyPr rtlCol="0"/>
          <a:lstStyle/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  <a:p>
            <a:pPr lvl="3" rtl="0"/>
            <a:r>
              <a:rPr lang="no-no"/>
              <a:t>Fjerde niveau</a:t>
            </a:r>
          </a:p>
          <a:p>
            <a:pPr lvl="4" rtl="0"/>
            <a:r>
              <a:rPr lang="no-no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4298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AE7BB4F-6097-E84A-8437-B8C4D521CBBA}"/>
              </a:ext>
            </a:extLst>
          </p:cNvPr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2E47DFC-413A-7240-B46E-27FCFF766A72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484D726-3622-784C-A457-C69026C88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219D58-34D8-C144-AD7F-A659A8510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</p:txBody>
      </p:sp>
      <p:sp>
        <p:nvSpPr>
          <p:cNvPr id="12" name="Pladsholder til indhold 3">
            <a:extLst>
              <a:ext uri="{FF2B5EF4-FFF2-40B4-BE49-F238E27FC236}">
                <a16:creationId xmlns:a16="http://schemas.microsoft.com/office/drawing/2014/main" id="{5D34F3D6-274A-C043-BFA9-78BEC45C3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834" y="1661033"/>
            <a:ext cx="5181600" cy="435133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349761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27303A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009163-F348-5643-9390-D11988007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213353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>
              <a:solidFill>
                <a:srgbClr val="27303A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D03C59E-1C6B-4345-8E07-C718322EF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8767"/>
            <a:ext cx="10515600" cy="2852737"/>
          </a:xfrm>
        </p:spPr>
        <p:txBody>
          <a:bodyPr rtlCol="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o-no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23668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dirty="0">
              <a:solidFill>
                <a:srgbClr val="273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4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/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  <a:p>
            <a:pPr lvl="3" rtl="0"/>
            <a:r>
              <a:rPr lang="no-no"/>
              <a:t>Fjerde niveau</a:t>
            </a:r>
          </a:p>
          <a:p>
            <a:pPr lvl="4" rtl="0"/>
            <a:r>
              <a:rPr lang="no-no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0" y="0"/>
            <a:ext cx="6083300" cy="6858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472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B5209DA-2C42-844A-9D64-D4BEA3D7582D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/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  <a:p>
            <a:pPr lvl="3" rtl="0"/>
            <a:r>
              <a:rPr lang="no-no"/>
              <a:t>Fjerde niveau</a:t>
            </a:r>
          </a:p>
          <a:p>
            <a:pPr lvl="4" rtl="0"/>
            <a:r>
              <a:rPr lang="no-no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0" y="0"/>
            <a:ext cx="608330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6108700" y="342900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9150350" y="342900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097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18D6527-525E-7843-9992-349EA66BEC0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6EF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no-no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 rtlCol="0"/>
          <a:lstStyle/>
          <a:p>
            <a:pPr lvl="0" rtl="0"/>
            <a:r>
              <a:rPr lang="no-no"/>
              <a:t>Klik for at redigere teksttypografierne i masteren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  <a:p>
            <a:pPr lvl="3" rtl="0"/>
            <a:r>
              <a:rPr lang="no-no"/>
              <a:t>Fjerde niveau</a:t>
            </a:r>
          </a:p>
          <a:p>
            <a:pPr lvl="4" rtl="0"/>
            <a:r>
              <a:rPr lang="no-no"/>
              <a:t>Femte niveau</a:t>
            </a:r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9150350" y="0"/>
            <a:ext cx="3041650" cy="6858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6108700" y="342900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6108700" y="0"/>
            <a:ext cx="3041650" cy="3429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endParaRPr lang="da-DK" dirty="0"/>
          </a:p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93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o-no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o-no"/>
              <a:t>Klik for at redigere i master</a:t>
            </a:r>
          </a:p>
          <a:p>
            <a:pPr lvl="1" rtl="0"/>
            <a:r>
              <a:rPr lang="no-no"/>
              <a:t>Andet niveau</a:t>
            </a:r>
          </a:p>
          <a:p>
            <a:pPr lvl="2" rtl="0"/>
            <a:r>
              <a:rPr lang="no-no"/>
              <a:t>Tredje niveau</a:t>
            </a:r>
          </a:p>
          <a:p>
            <a:pPr lvl="3" rtl="0"/>
            <a:r>
              <a:rPr lang="no-no"/>
              <a:t>Fjerde niveau</a:t>
            </a:r>
          </a:p>
          <a:p>
            <a:pPr lvl="4" rtl="0"/>
            <a:r>
              <a:rPr lang="no-no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85774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94" r:id="rId2"/>
    <p:sldLayoutId id="2147483696" r:id="rId3"/>
    <p:sldLayoutId id="2147483707" r:id="rId4"/>
    <p:sldLayoutId id="2147483711" r:id="rId5"/>
    <p:sldLayoutId id="214748371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0" r:id="rId12"/>
    <p:sldLayoutId id="2147483714" r:id="rId13"/>
    <p:sldLayoutId id="2147483671" r:id="rId14"/>
    <p:sldLayoutId id="2147483710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B7E8-0586-6A40-866B-3D42B0E0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INFORMASJON TIL TILRETTELEGGER - holdt skjult!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66058-9DFC-1F49-A0FB-3A21965708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no-no"/>
              <a:t>Dette er bunken med standardslidsene for tilretteleggingen av Wallbreakers</a:t>
            </a:r>
            <a:r>
              <a:rPr lang="no-no" baseline="30000">
                <a:latin typeface="Corbel" panose="020B0503020204020204" pitchFamily="34" charset="0"/>
              </a:rPr>
              <a:t>®</a:t>
            </a:r>
            <a:r>
              <a:rPr lang="no-no"/>
              <a:t>.</a:t>
            </a:r>
          </a:p>
          <a:p>
            <a:pPr marL="0" indent="0" rtl="0">
              <a:buNone/>
            </a:pPr>
            <a:r>
              <a:rPr lang="no-no"/>
              <a:t>Bruk dette som utgangspunkt til å utvikle dine egne slides. Ingen workshops (eller tilretteleggere) er like.</a:t>
            </a:r>
          </a:p>
          <a:p>
            <a:pPr marL="0" indent="0" rtl="0">
              <a:buNone/>
            </a:pPr>
            <a:r>
              <a:rPr lang="no-no"/>
              <a:t>Bunken er delt i fem deler. Velg de som tjener ditt formål og hvor komfortabel du er som tilrettelegger.</a:t>
            </a:r>
          </a:p>
          <a:p>
            <a:pPr marL="0" indent="0" rtl="0">
              <a:buNone/>
            </a:pPr>
            <a:r>
              <a:rPr lang="no-no"/>
              <a:t>Som en generell regel bør du bruke så få trinn-for-trinn-slides som mulig, siden de kan å gjøre spillopplevelsen ensformig.</a:t>
            </a:r>
          </a:p>
          <a:p>
            <a:pPr marL="457200" lvl="1" indent="0" rtl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0DF00-D186-0847-8EDC-9CC1163C6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833" y="1661032"/>
            <a:ext cx="5351749" cy="5024993"/>
          </a:xfrm>
        </p:spPr>
        <p:txBody>
          <a:bodyPr rtlCol="0">
            <a:normAutofit fontScale="92500"/>
          </a:bodyPr>
          <a:lstStyle/>
          <a:p>
            <a:pPr marL="0" indent="0" rtl="0">
              <a:lnSpc>
                <a:spcPct val="110000"/>
              </a:lnSpc>
              <a:spcBef>
                <a:spcPts val="400"/>
              </a:spcBef>
              <a:buNone/>
            </a:pPr>
            <a:r>
              <a:rPr lang="no-no"/>
              <a:t>De fem delene:</a:t>
            </a:r>
          </a:p>
          <a:p>
            <a:pPr rtl="0">
              <a:lnSpc>
                <a:spcPct val="110000"/>
              </a:lnSpc>
              <a:spcBef>
                <a:spcPts val="400"/>
              </a:spcBef>
            </a:pPr>
            <a:r>
              <a:rPr lang="no-no">
                <a:solidFill>
                  <a:srgbClr val="CD232A"/>
                </a:solidFill>
              </a:rPr>
              <a:t>Eksempel på dagsorden: </a:t>
            </a:r>
            <a:r>
              <a:rPr lang="no-no"/>
              <a:t>Eksempelskriptene som hører til tilretteleggerhåndboken.</a:t>
            </a:r>
            <a:endParaRPr lang="en-GB" dirty="0">
              <a:solidFill>
                <a:srgbClr val="CD232A"/>
              </a:solidFill>
            </a:endParaRPr>
          </a:p>
          <a:p>
            <a:pPr rtl="0">
              <a:lnSpc>
                <a:spcPct val="110000"/>
              </a:lnSpc>
              <a:spcBef>
                <a:spcPts val="400"/>
              </a:spcBef>
            </a:pPr>
            <a:r>
              <a:rPr lang="no-no">
                <a:solidFill>
                  <a:srgbClr val="CD232A"/>
                </a:solidFill>
              </a:rPr>
              <a:t>Introduksjon av spillet: </a:t>
            </a:r>
            <a:r>
              <a:rPr lang="no-no"/>
              <a:t>Innføring i spillets grunnleggende elementer og begreper.</a:t>
            </a:r>
          </a:p>
          <a:p>
            <a:pPr rtl="0">
              <a:lnSpc>
                <a:spcPct val="110000"/>
              </a:lnSpc>
              <a:spcBef>
                <a:spcPts val="400"/>
              </a:spcBef>
            </a:pPr>
            <a:r>
              <a:rPr lang="no-no">
                <a:solidFill>
                  <a:srgbClr val="CD232A"/>
                </a:solidFill>
              </a:rPr>
              <a:t>Trinn-for-trinn-guide til tilretteleggeren: </a:t>
            </a:r>
            <a:r>
              <a:rPr lang="no-no"/>
              <a:t>Bruk denne til større workshops og i begynnelsen, når du er i gang med å lære spillet selv. </a:t>
            </a:r>
          </a:p>
          <a:p>
            <a:pPr rtl="0">
              <a:lnSpc>
                <a:spcPct val="110000"/>
              </a:lnSpc>
              <a:spcBef>
                <a:spcPts val="400"/>
              </a:spcBef>
            </a:pPr>
            <a:r>
              <a:rPr lang="no-no">
                <a:solidFill>
                  <a:srgbClr val="CD232A"/>
                </a:solidFill>
              </a:rPr>
              <a:t>Eksempler på refleksjoner</a:t>
            </a:r>
            <a:r>
              <a:rPr lang="no-no">
                <a:solidFill>
                  <a:srgbClr val="CD222A"/>
                </a:solidFill>
              </a:rPr>
              <a:t>: </a:t>
            </a:r>
            <a:r>
              <a:rPr lang="no-no"/>
              <a:t>Eksempler på øvelser som kan hjelpe deg å reflektere.</a:t>
            </a:r>
          </a:p>
          <a:p>
            <a:pPr rtl="0">
              <a:lnSpc>
                <a:spcPct val="110000"/>
              </a:lnSpc>
              <a:spcBef>
                <a:spcPts val="400"/>
              </a:spcBef>
            </a:pPr>
            <a:r>
              <a:rPr lang="no-no">
                <a:solidFill>
                  <a:srgbClr val="CD232A"/>
                </a:solidFill>
              </a:rPr>
              <a:t>Teorier og bakgrunn: </a:t>
            </a:r>
            <a:r>
              <a:rPr lang="no-no"/>
              <a:t>Utfyllende teori og bakgrunnsmateriale. Disse kan brukes før, etter eller i løpet av spillet, avhengig av dagsorden.</a:t>
            </a:r>
          </a:p>
        </p:txBody>
      </p:sp>
    </p:spTree>
    <p:extLst>
      <p:ext uri="{BB962C8B-B14F-4D97-AF65-F5344CB8AC3E}">
        <p14:creationId xmlns:p14="http://schemas.microsoft.com/office/powerpoint/2010/main" val="3442816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F2C8F6C-16A0-544F-A03D-7900133D60C4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9217" name="Titel 4">
            <a:extLst>
              <a:ext uri="{FF2B5EF4-FFF2-40B4-BE49-F238E27FC236}">
                <a16:creationId xmlns:a16="http://schemas.microsoft.com/office/drawing/2014/main" id="{54BD36A0-C8A9-DB49-BE79-DA66D248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NIVÅER AV MOTSTAND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5C81AD6-5999-C042-BA1B-5EF748083782}"/>
              </a:ext>
            </a:extLst>
          </p:cNvPr>
          <p:cNvSpPr/>
          <p:nvPr/>
        </p:nvSpPr>
        <p:spPr>
          <a:xfrm>
            <a:off x="7621445" y="6184949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no-no" sz="1000"/>
              <a:t>Kilde: Rick Mauer, “Beyond the wall of resistance” (1996 og 2010).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1B21DCB-ABEA-0547-9BDE-AFF2B9594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2" y="1781916"/>
            <a:ext cx="10747655" cy="46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1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7E252F1-195B-E942-9AF9-FB26735CAFDA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0241" name="Titel 1">
            <a:extLst>
              <a:ext uri="{FF2B5EF4-FFF2-40B4-BE49-F238E27FC236}">
                <a16:creationId xmlns:a16="http://schemas.microsoft.com/office/drawing/2014/main" id="{0DAB22A9-CC35-7E40-9E9A-E8AD8DF4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NIVÅER AV MOTSTAND</a:t>
            </a:r>
            <a:endParaRPr lang="da-DK" alt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B2EEEC7-B7F0-0E4D-BD59-7E1349E33DDB}"/>
              </a:ext>
            </a:extLst>
          </p:cNvPr>
          <p:cNvSpPr txBox="1">
            <a:spLocks/>
          </p:cNvSpPr>
          <p:nvPr/>
        </p:nvSpPr>
        <p:spPr bwMode="auto">
          <a:xfrm>
            <a:off x="488272" y="1655143"/>
            <a:ext cx="11203619" cy="48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4000" tIns="180000" rIns="251999" bIns="180000" numCol="3" spcCol="360000" rtlCol="0"/>
          <a:lstStyle/>
          <a:p>
            <a:pPr rtl="0">
              <a:spcBef>
                <a:spcPts val="1000"/>
              </a:spcBef>
              <a:buSzPct val="100000"/>
              <a:defRPr/>
            </a:pP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Motstandsnivå 1: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Informasjonsnivå</a:t>
            </a: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no-no" sz="1650" i="1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“Jeg skjønner det ikke. </a:t>
            </a:r>
            <a:br>
              <a:rPr lang="en-US" altLang="ja-JP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no-no" sz="1650" i="1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Jeg trenger mer informasjon, </a:t>
            </a:r>
            <a:br>
              <a:rPr lang="en-US" altLang="ja-JP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no-no" sz="1650" i="1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mer data og flere ideer.”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Flama-Book"/>
              <a:sym typeface="Arial" pitchFamily="-106" charset="0"/>
            </a:endParaRPr>
          </a:p>
          <a:p>
            <a:pPr marL="457189" indent="-457189" rtl="0">
              <a:spcBef>
                <a:spcPts val="1000"/>
              </a:spcBef>
              <a:buSzPct val="100000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Flama-Book"/>
                <a:sym typeface="Arial" pitchFamily="-106" charset="0"/>
              </a:rPr>
              <a:t>Årsak til motstandsnivå 1: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Forvirring, manglende informasjon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Uenighet i selve ideen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Utilstrekkelig tid til å bearbeide </a:t>
            </a:r>
            <a:br>
              <a:rPr lang="en-US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ideen</a:t>
            </a: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Motstandsnivå 2: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følelsesmessig nivå</a:t>
            </a: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no-no" sz="1650" i="1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“Jeg liker det ikke. Jeg har bruk for å føle meg mer sikker. Jeg trenger å føle meg trygg.”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  <a:sym typeface="Arial" pitchFamily="-106" charset="0"/>
            </a:endParaRPr>
          </a:p>
          <a:p>
            <a:pPr marL="457189" indent="-457189" rtl="0">
              <a:spcBef>
                <a:spcPts val="1000"/>
              </a:spcBef>
              <a:buSzPct val="100000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Årsaker til motstandsnivå 2: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Tap av makt, kontroll, </a:t>
            </a:r>
            <a:br>
              <a:rPr lang="en-US" sz="1650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status eller respekt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Følelse av inkompetanse, isolasjon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Overarbeidet, for mange endringer</a:t>
            </a: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Motstandsnivå 3: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Tillitsnivå</a:t>
            </a:r>
          </a:p>
          <a:p>
            <a:pPr rtl="0">
              <a:spcBef>
                <a:spcPts val="1000"/>
              </a:spcBef>
              <a:buSzPct val="100000"/>
              <a:defRPr/>
            </a:pPr>
            <a:r>
              <a:rPr lang="no-no" sz="1650" i="1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“Jeg stoler ikke på deg. </a:t>
            </a:r>
            <a:br>
              <a:rPr lang="no" sz="1650" i="1" dirty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</a:br>
            <a:r>
              <a:rPr lang="no-no" sz="1650" i="1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Jeg tror det ikke før jeg får se det.”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ＭＳ Ｐゴシック" pitchFamily="-106" charset="-128"/>
              <a:sym typeface="Arial" pitchFamily="-106" charset="0"/>
            </a:endParaRPr>
          </a:p>
          <a:p>
            <a:pPr marL="457189" indent="-457189" rtl="0">
              <a:spcBef>
                <a:spcPts val="1000"/>
              </a:spcBef>
              <a:buSzPct val="100000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Årsak til motstandsnivå 3: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Mistillit basert på tidligere hendelser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Forskjeller i kultur, kjønn eller etnisitet</a:t>
            </a:r>
          </a:p>
          <a:p>
            <a:pPr marL="285750" indent="-285750" rtl="0">
              <a:spcBef>
                <a:spcPts val="1000"/>
              </a:spcBef>
              <a:buClr>
                <a:srgbClr val="DA090F"/>
              </a:buClr>
              <a:buFont typeface="Wingdings" pitchFamily="2" charset="2"/>
              <a:buChar char="§"/>
              <a:defRPr/>
            </a:pPr>
            <a:r>
              <a:rPr lang="no-no" sz="165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  <a:sym typeface="Arial" pitchFamily="-106" charset="0"/>
              </a:rPr>
              <a:t>Uenighet om verdier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56AE6F6-6620-E848-9C13-9D2F45660D8B}"/>
              </a:ext>
            </a:extLst>
          </p:cNvPr>
          <p:cNvSpPr/>
          <p:nvPr/>
        </p:nvSpPr>
        <p:spPr>
          <a:xfrm>
            <a:off x="7621445" y="6184949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no-no" sz="1000"/>
              <a:t>Kilde: Rick Mauer, “Beyond the wall of resistance” (1996 og 2010).</a:t>
            </a:r>
          </a:p>
        </p:txBody>
      </p:sp>
    </p:spTree>
    <p:extLst>
      <p:ext uri="{BB962C8B-B14F-4D97-AF65-F5344CB8AC3E}">
        <p14:creationId xmlns:p14="http://schemas.microsoft.com/office/powerpoint/2010/main" val="101144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4CC190C-5E12-A748-8E9C-A3225ECE95BE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1266" name="Titel 4">
            <a:extLst>
              <a:ext uri="{FF2B5EF4-FFF2-40B4-BE49-F238E27FC236}">
                <a16:creationId xmlns:a16="http://schemas.microsoft.com/office/drawing/2014/main" id="{11BAABC9-C08D-5B47-9FF1-4BF96332E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TRE NIVÅER AV STØTTE TIL ENDRING</a:t>
            </a:r>
            <a:endParaRPr lang="da-DK" altLang="da-DK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9D4504C-C96D-664E-827A-194D0B77D3BB}"/>
              </a:ext>
            </a:extLst>
          </p:cNvPr>
          <p:cNvSpPr/>
          <p:nvPr/>
        </p:nvSpPr>
        <p:spPr>
          <a:xfrm>
            <a:off x="7621445" y="6184949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no-no" sz="1000"/>
              <a:t>Kilde: Rick Mauer, “Beyond the wall of resistance” (1996 og 2010).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C41E9D49-3958-7F43-9DBB-9E5E747CC163}"/>
              </a:ext>
            </a:extLst>
          </p:cNvPr>
          <p:cNvSpPr txBox="1">
            <a:spLocks/>
          </p:cNvSpPr>
          <p:nvPr/>
        </p:nvSpPr>
        <p:spPr bwMode="auto">
          <a:xfrm>
            <a:off x="488273" y="1655143"/>
            <a:ext cx="11203618" cy="48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4000" tIns="180000" rIns="251999" bIns="180000" numCol="1" spcCol="360000" rtlCol="0"/>
          <a:lstStyle/>
          <a:p>
            <a:pPr marL="457200" indent="-457200" rtl="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no-no" sz="2000">
                <a:sym typeface="Arial" panose="020B0604020202020204" pitchFamily="34" charset="0"/>
              </a:rPr>
              <a:t>Jeg </a:t>
            </a:r>
            <a:r>
              <a:rPr lang="no-no" sz="2000" b="1">
                <a:sym typeface="Arial" panose="020B0604020202020204" pitchFamily="34" charset="0"/>
              </a:rPr>
              <a:t>forstår</a:t>
            </a:r>
            <a:r>
              <a:rPr lang="no-no" sz="2000">
                <a:sym typeface="Arial" panose="020B0604020202020204" pitchFamily="34" charset="0"/>
              </a:rPr>
              <a:t> grunnen (intellektuelt, kognitivt)</a:t>
            </a:r>
          </a:p>
          <a:p>
            <a:pPr marL="457200" indent="-457200" rtl="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no-no" sz="2000">
                <a:sym typeface="Arial" panose="020B0604020202020204" pitchFamily="34" charset="0"/>
              </a:rPr>
              <a:t>Jeg </a:t>
            </a:r>
            <a:r>
              <a:rPr lang="no-no" sz="2000" b="1">
                <a:sym typeface="Arial" panose="020B0604020202020204" pitchFamily="34" charset="0"/>
              </a:rPr>
              <a:t>liker</a:t>
            </a:r>
            <a:r>
              <a:rPr lang="no-no" sz="2000">
                <a:sym typeface="Arial" panose="020B0604020202020204" pitchFamily="34" charset="0"/>
              </a:rPr>
              <a:t> ideen (følelsesmessig, konseptuelt)</a:t>
            </a:r>
          </a:p>
          <a:p>
            <a:pPr marL="457200" indent="-457200" rtl="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no-no" sz="2000">
                <a:sym typeface="Arial" panose="020B0604020202020204" pitchFamily="34" charset="0"/>
              </a:rPr>
              <a:t>Jeg har </a:t>
            </a:r>
            <a:r>
              <a:rPr lang="no-no" sz="2000" b="1">
                <a:sym typeface="Arial" panose="020B0604020202020204" pitchFamily="34" charset="0"/>
              </a:rPr>
              <a:t>tillit</a:t>
            </a:r>
            <a:r>
              <a:rPr lang="no-no" sz="2000">
                <a:sym typeface="Arial" panose="020B0604020202020204" pitchFamily="34" charset="0"/>
              </a:rPr>
              <a:t> til at du kan lede meg gjennom endringen (personlig og troverdighetsnivå)</a:t>
            </a:r>
          </a:p>
          <a:p>
            <a:pPr marL="457200" indent="-457200" rtl="0">
              <a:spcBef>
                <a:spcPts val="1000"/>
              </a:spcBef>
              <a:buFont typeface="+mj-lt"/>
              <a:buAutoNum type="arabicPeriod"/>
            </a:pPr>
            <a:endParaRPr lang="en-US" altLang="da-DK" sz="2000" dirty="0">
              <a:sym typeface="Arial" panose="020B0604020202020204" pitchFamily="34" charset="0"/>
            </a:endParaRPr>
          </a:p>
          <a:p>
            <a:pPr marL="457200" indent="-457200" rtl="0">
              <a:spcBef>
                <a:spcPts val="1000"/>
              </a:spcBef>
              <a:buFont typeface="+mj-lt"/>
              <a:buAutoNum type="arabicPeriod"/>
            </a:pPr>
            <a:endParaRPr lang="da-DK" altLang="da-DK" sz="2000" dirty="0"/>
          </a:p>
        </p:txBody>
      </p:sp>
    </p:spTree>
    <p:extLst>
      <p:ext uri="{BB962C8B-B14F-4D97-AF65-F5344CB8AC3E}">
        <p14:creationId xmlns:p14="http://schemas.microsoft.com/office/powerpoint/2010/main" val="171471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7E252F1-195B-E942-9AF9-FB26735CAFDA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0241" name="Titel 1">
            <a:extLst>
              <a:ext uri="{FF2B5EF4-FFF2-40B4-BE49-F238E27FC236}">
                <a16:creationId xmlns:a16="http://schemas.microsoft.com/office/drawing/2014/main" id="{0DAB22A9-CC35-7E40-9E9A-E8AD8DF4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Å HÅNDTERE MOTSTAND</a:t>
            </a:r>
            <a:endParaRPr lang="da-DK" alt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B2EEEC7-B7F0-0E4D-BD59-7E1349E33DDB}"/>
              </a:ext>
            </a:extLst>
          </p:cNvPr>
          <p:cNvSpPr txBox="1">
            <a:spLocks/>
          </p:cNvSpPr>
          <p:nvPr/>
        </p:nvSpPr>
        <p:spPr bwMode="auto">
          <a:xfrm>
            <a:off x="488272" y="1655143"/>
            <a:ext cx="11203619" cy="48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4000" tIns="180000" rIns="251999" bIns="180000" numCol="3" spcCol="360000" rtlCol="0">
            <a:noAutofit/>
          </a:bodyPr>
          <a:lstStyle/>
          <a:p>
            <a:pPr rtl="0">
              <a:spcBef>
                <a:spcPts val="500"/>
              </a:spcBef>
            </a:pP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Motstandsnivå 1: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</a:b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Informasjonsnivå</a:t>
            </a:r>
            <a:endParaRPr lang="en-US" altLang="da-DK" sz="165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rtl="0">
              <a:spcBef>
                <a:spcPts val="500"/>
              </a:spcBef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Arbeide med tanker, informasjon og rasjonalitet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Gjenta den samme informasjonen (om og om igjen)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Lag en “oppfattet nødvendighet”</a:t>
            </a:r>
            <a:endParaRPr lang="en-US" altLang="ja-JP" sz="165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Etabler et felles grunnlag for å forstå endringen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Tillat åpen dialog</a:t>
            </a: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Motstandsnivå 2: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</a:b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Arial" panose="020B0604020202020204" pitchFamily="34" charset="0"/>
                <a:sym typeface="Arial" pitchFamily="-106" charset="0"/>
              </a:rPr>
              <a:t>følelsesmessig nivå</a:t>
            </a:r>
            <a:endParaRPr lang="en-US" altLang="da-DK" sz="165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rtl="0">
              <a:spcBef>
                <a:spcPts val="500"/>
              </a:spcBef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Arbeid med følelser og reaksjoner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Skap fora der folk kan høre og bli hørt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Lag dialoger om konsekvensene av endring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Lag dialoger om folks magefølelse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Lytt til bekymringer</a:t>
            </a:r>
          </a:p>
          <a:p>
            <a:pPr marL="285750" indent="-285750" rtl="0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cs typeface="Arial" panose="020B0604020202020204" pitchFamily="34" charset="0"/>
                <a:sym typeface="Arial" panose="020B0604020202020204" pitchFamily="34" charset="0"/>
              </a:rPr>
              <a:t>Involver folk i endringen der det er mulig</a:t>
            </a: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endParaRPr lang="en-US" sz="1650" b="1" dirty="0">
              <a:solidFill>
                <a:srgbClr val="000000"/>
              </a:solidFill>
              <a:ea typeface="ＭＳ Ｐゴシック" pitchFamily="-106" charset="-128"/>
              <a:cs typeface="FlamaSemicondensed-Medium"/>
              <a:sym typeface="Arial" pitchFamily="-106" charset="0"/>
            </a:endParaRPr>
          </a:p>
          <a:p>
            <a:pPr rtl="0">
              <a:spcBef>
                <a:spcPts val="500"/>
              </a:spcBef>
              <a:buClr>
                <a:schemeClr val="tx2"/>
              </a:buClr>
            </a:pP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Motstandsnivå 3: </a:t>
            </a:r>
            <a:br>
              <a:rPr lang="en-US" sz="1650" b="1" dirty="0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</a:br>
            <a:r>
              <a:rPr lang="no-no" sz="1650" b="1">
                <a:solidFill>
                  <a:srgbClr val="000000"/>
                </a:solidFill>
                <a:ea typeface="ＭＳ Ｐゴシック" pitchFamily="-106" charset="-128"/>
                <a:cs typeface="FlamaSemicondensed-Medium"/>
                <a:sym typeface="Arial" pitchFamily="-106" charset="0"/>
              </a:rPr>
              <a:t>Tillitsnivå</a:t>
            </a:r>
          </a:p>
          <a:p>
            <a:pPr rtl="0"/>
            <a:r>
              <a:rPr lang="no-no" sz="1650">
                <a:sym typeface="Arial" panose="020B0604020202020204" pitchFamily="34" charset="0"/>
              </a:rPr>
              <a:t>Arbeid med skiftende perspektiver</a:t>
            </a: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sym typeface="Arial" panose="020B0604020202020204" pitchFamily="34" charset="0"/>
              </a:rPr>
              <a:t>Undersøk hva som forårsaker “anstrengte forhold”</a:t>
            </a:r>
            <a:endParaRPr lang="da-DK" altLang="ja-JP" sz="1650" dirty="0">
              <a:sym typeface="Arial" panose="020B0604020202020204" pitchFamily="34" charset="0"/>
            </a:endParaRP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sym typeface="Arial" panose="020B0604020202020204" pitchFamily="34" charset="0"/>
              </a:rPr>
              <a:t>Undersøk den enkeltes forhold til deg og resten av organisasjonen</a:t>
            </a:r>
            <a:endParaRPr lang="en-US" altLang="ja-JP" sz="1650" dirty="0">
              <a:sym typeface="Arial" panose="020B0604020202020204" pitchFamily="34" charset="0"/>
            </a:endParaRP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sym typeface="Arial" panose="020B0604020202020204" pitchFamily="34" charset="0"/>
              </a:rPr>
              <a:t>Reforhandle gamle historier om personlige konflikter</a:t>
            </a:r>
            <a:endParaRPr lang="en-US" altLang="ja-JP" sz="1650" dirty="0">
              <a:sym typeface="Arial" panose="020B0604020202020204" pitchFamily="34" charset="0"/>
            </a:endParaRP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sym typeface="Arial" panose="020B0604020202020204" pitchFamily="34" charset="0"/>
              </a:rPr>
              <a:t>Inngå en avtale med denne personen om atferd og gjensidig ærlighet</a:t>
            </a:r>
          </a:p>
          <a:p>
            <a:pPr marL="285750" indent="-285750" rtl="0">
              <a:buClr>
                <a:schemeClr val="tx2"/>
              </a:buClr>
              <a:buFont typeface="Wingdings" pitchFamily="2" charset="2"/>
              <a:buChar char="§"/>
            </a:pPr>
            <a:r>
              <a:rPr lang="no-no" sz="1650">
                <a:sym typeface="Arial" panose="020B0604020202020204" pitchFamily="34" charset="0"/>
              </a:rPr>
              <a:t>Og hvis alt svikter: Vurder hvordan du skal gå dine egne veier på en minst mulig skadelig måte</a:t>
            </a:r>
            <a:endParaRPr lang="en-US" sz="1650" dirty="0">
              <a:solidFill>
                <a:srgbClr val="000000"/>
              </a:solidFill>
              <a:ea typeface="ＭＳ Ｐゴシック" pitchFamily="-106" charset="-128"/>
              <a:cs typeface="Arial" panose="020B0604020202020204" pitchFamily="34" charset="0"/>
              <a:sym typeface="Arial" pitchFamily="-106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56AE6F6-6620-E848-9C13-9D2F45660D8B}"/>
              </a:ext>
            </a:extLst>
          </p:cNvPr>
          <p:cNvSpPr/>
          <p:nvPr/>
        </p:nvSpPr>
        <p:spPr>
          <a:xfrm>
            <a:off x="7621445" y="6184949"/>
            <a:ext cx="3998210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no-no" sz="1000"/>
              <a:t>Kilde: Rick Mauer, “Beyond the wall of resistance” (1996 og 2010).</a:t>
            </a:r>
          </a:p>
        </p:txBody>
      </p:sp>
    </p:spTree>
    <p:extLst>
      <p:ext uri="{BB962C8B-B14F-4D97-AF65-F5344CB8AC3E}">
        <p14:creationId xmlns:p14="http://schemas.microsoft.com/office/powerpoint/2010/main" val="5799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A633C33-9048-5E48-88AD-E974EEFE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938329"/>
            <a:ext cx="4666057" cy="3660073"/>
          </a:xfrm>
          <a:prstGeom prst="rect">
            <a:avLst/>
          </a:prstGeom>
        </p:spPr>
      </p:pic>
      <p:sp>
        <p:nvSpPr>
          <p:cNvPr id="15362" name="Titel 4">
            <a:extLst>
              <a:ext uri="{FF2B5EF4-FFF2-40B4-BE49-F238E27FC236}">
                <a16:creationId xmlns:a16="http://schemas.microsoft.com/office/drawing/2014/main" id="{DD8E6C4B-278C-5B4C-BA8F-B3C08C9C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DINE EGNE EKSEMPLER</a:t>
            </a:r>
            <a:endParaRPr lang="da-DK" altLang="da-DK" dirty="0"/>
          </a:p>
        </p:txBody>
      </p:sp>
      <p:sp>
        <p:nvSpPr>
          <p:cNvPr id="23553" name="Pladsholder til indhold 5">
            <a:extLst>
              <a:ext uri="{FF2B5EF4-FFF2-40B4-BE49-F238E27FC236}">
                <a16:creationId xmlns:a16="http://schemas.microsoft.com/office/drawing/2014/main" id="{3EFE6C8E-D033-394B-A239-8BC75BFDB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7637220" cy="4714659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no-no" b="1">
                <a:sym typeface="Arial" charset="0"/>
              </a:rPr>
              <a:t>Refleksjonstrening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>
                <a:sym typeface="Arial" charset="0"/>
              </a:rPr>
              <a:t>Velg et endringsprosjekt du vært involvert i, der du og/eller andre demonstrerte god endringsledelse: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Gi konkrete eksempler på god endringsatferd/-ledelse.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Legg frem eksempelet for en annen deltaker.</a:t>
            </a:r>
          </a:p>
          <a:p>
            <a:pPr rtl="0">
              <a:lnSpc>
                <a:spcPct val="100000"/>
              </a:lnSpc>
            </a:pPr>
            <a:endParaRPr lang="en-US" dirty="0">
              <a:sym typeface="Arial" charset="0"/>
            </a:endParaRPr>
          </a:p>
          <a:p>
            <a:pPr rtl="0">
              <a:lnSpc>
                <a:spcPct val="100000"/>
              </a:lnSpc>
            </a:pPr>
            <a:endParaRPr lang="en-US" dirty="0">
              <a:sym typeface="Arial" charset="0"/>
            </a:endParaRPr>
          </a:p>
          <a:p>
            <a:pPr rtl="0">
              <a:lnSpc>
                <a:spcPct val="100000"/>
              </a:lnSpc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277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56C2F8E2-2F92-724B-A449-30505A22C564}"/>
              </a:ext>
            </a:extLst>
          </p:cNvPr>
          <p:cNvSpPr txBox="1"/>
          <p:nvPr/>
        </p:nvSpPr>
        <p:spPr>
          <a:xfrm>
            <a:off x="6965576" y="-820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64C47F9-2E1E-9A4D-BB95-CD9208D3D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8" y="0"/>
            <a:ext cx="1011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1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C0D4F2B6-CBCD-C240-A2E2-A68CE4061D62}"/>
              </a:ext>
            </a:extLst>
          </p:cNvPr>
          <p:cNvSpPr/>
          <p:nvPr/>
        </p:nvSpPr>
        <p:spPr>
          <a:xfrm>
            <a:off x="488272" y="1664871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17409" name="Titel 1">
            <a:extLst>
              <a:ext uri="{FF2B5EF4-FFF2-40B4-BE49-F238E27FC236}">
                <a16:creationId xmlns:a16="http://schemas.microsoft.com/office/drawing/2014/main" id="{DC8E10A9-1288-3F42-81B6-7D71BEB4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t>ELEMENTENE I WALLBREAKERS®</a:t>
            </a:r>
          </a:p>
        </p:txBody>
      </p:sp>
      <p:sp>
        <p:nvSpPr>
          <p:cNvPr id="17412" name="Tekstboks 14">
            <a:extLst>
              <a:ext uri="{FF2B5EF4-FFF2-40B4-BE49-F238E27FC236}">
                <a16:creationId xmlns:a16="http://schemas.microsoft.com/office/drawing/2014/main" id="{61BF6077-DFB2-884B-8468-1DC9D5170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1" y="1860551"/>
            <a:ext cx="1785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De tre endringsfasene er representert på spillebrettet</a:t>
            </a:r>
          </a:p>
        </p:txBody>
      </p:sp>
      <p:sp>
        <p:nvSpPr>
          <p:cNvPr id="17414" name="Tekstboks 28">
            <a:extLst>
              <a:ext uri="{FF2B5EF4-FFF2-40B4-BE49-F238E27FC236}">
                <a16:creationId xmlns:a16="http://schemas.microsoft.com/office/drawing/2014/main" id="{ED206720-182C-E748-A5FB-2C24F6D80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03" y="1983661"/>
            <a:ext cx="26735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dirty="0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De tre motstandsnivåene er representert ved fortauet på brettet</a:t>
            </a:r>
          </a:p>
        </p:txBody>
      </p:sp>
      <p:sp>
        <p:nvSpPr>
          <p:cNvPr id="17418" name="Tekstboks 26">
            <a:extLst>
              <a:ext uri="{FF2B5EF4-FFF2-40B4-BE49-F238E27FC236}">
                <a16:creationId xmlns:a16="http://schemas.microsoft.com/office/drawing/2014/main" id="{357EFB6D-050D-AF47-BC21-2B2697DDC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83" y="5122367"/>
            <a:ext cx="22360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Avdelingen er representert ved en buss</a:t>
            </a:r>
          </a:p>
        </p:txBody>
      </p:sp>
      <p:pic>
        <p:nvPicPr>
          <p:cNvPr id="17" name="Billede 35">
            <a:extLst>
              <a:ext uri="{FF2B5EF4-FFF2-40B4-BE49-F238E27FC236}">
                <a16:creationId xmlns:a16="http://schemas.microsoft.com/office/drawing/2014/main" id="{27B8A9EF-DBE2-BE4D-86E0-A9A21109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8587" y="5058648"/>
            <a:ext cx="1835176" cy="114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kstboks 16">
            <a:extLst>
              <a:ext uri="{FF2B5EF4-FFF2-40B4-BE49-F238E27FC236}">
                <a16:creationId xmlns:a16="http://schemas.microsoft.com/office/drawing/2014/main" id="{CD414EC8-0433-AE49-B6A2-2C4E5BEE5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485" y="3630999"/>
            <a:ext cx="24006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De ansatte er representert ved spillebrikkene</a:t>
            </a:r>
          </a:p>
        </p:txBody>
      </p:sp>
      <p:pic>
        <p:nvPicPr>
          <p:cNvPr id="18" name="Billede 16">
            <a:extLst>
              <a:ext uri="{FF2B5EF4-FFF2-40B4-BE49-F238E27FC236}">
                <a16:creationId xmlns:a16="http://schemas.microsoft.com/office/drawing/2014/main" id="{D59472A6-A84C-0646-8879-06E83DA5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8731" y="3462366"/>
            <a:ext cx="2135032" cy="136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CB7FBCE-B4CE-E84B-9C89-A051B1D81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03" y="1808921"/>
            <a:ext cx="3001319" cy="1393883"/>
          </a:xfrm>
          <a:prstGeom prst="rect">
            <a:avLst/>
          </a:prstGeom>
        </p:spPr>
      </p:pic>
      <p:sp>
        <p:nvSpPr>
          <p:cNvPr id="17419" name="Tekstboks 21">
            <a:extLst>
              <a:ext uri="{FF2B5EF4-FFF2-40B4-BE49-F238E27FC236}">
                <a16:creationId xmlns:a16="http://schemas.microsoft.com/office/drawing/2014/main" id="{8BFA1AB5-F1B2-7348-AB32-C7215E95B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81296"/>
            <a:ext cx="20000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Sjefshandlingene er representert ved handlingskort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0D554F3-7F25-2243-A99A-CFC4AE3A41A2}"/>
              </a:ext>
            </a:extLst>
          </p:cNvPr>
          <p:cNvGrpSpPr/>
          <p:nvPr/>
        </p:nvGrpSpPr>
        <p:grpSpPr>
          <a:xfrm>
            <a:off x="3757585" y="5013025"/>
            <a:ext cx="1785321" cy="1260423"/>
            <a:chOff x="9561110" y="3370323"/>
            <a:chExt cx="1914556" cy="1351663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624F9E12-CC5A-0B44-AD96-A9E962D02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1695">
              <a:off x="10405275" y="3483689"/>
              <a:ext cx="1070391" cy="12382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EAC082C9-7D43-1542-8988-E158B58F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983" y="3370323"/>
              <a:ext cx="1070391" cy="12382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38E47AC9-9CCE-F449-A98F-7D4DF2F9C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1599">
              <a:off x="9561110" y="3446498"/>
              <a:ext cx="1071066" cy="12390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413" name="Tekstboks 24">
            <a:extLst>
              <a:ext uri="{FF2B5EF4-FFF2-40B4-BE49-F238E27FC236}">
                <a16:creationId xmlns:a16="http://schemas.microsoft.com/office/drawing/2014/main" id="{BEC0F917-F598-194B-A728-A50B99DC3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63921"/>
            <a:ext cx="21746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dirty="0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Intensiteten av endringsfasen er representert ved </a:t>
            </a:r>
            <a:r>
              <a:rPr lang="no-no" dirty="0" err="1">
                <a:solidFill>
                  <a:srgbClr val="000000"/>
                </a:solidFill>
                <a:latin typeface="+mn-lt"/>
                <a:sym typeface="Arial" panose="020B0604020202020204" pitchFamily="34" charset="0"/>
              </a:rPr>
              <a:t>girvalget</a:t>
            </a:r>
            <a:endParaRPr lang="no-no" dirty="0">
              <a:solidFill>
                <a:srgbClr val="000000"/>
              </a:solidFill>
              <a:latin typeface="+mn-lt"/>
              <a:sym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5C908C-9283-0442-8B03-8367CBEA9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26" y="3394877"/>
            <a:ext cx="1936073" cy="1350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7122FD7D-9CBC-2C4F-A2C7-2B6CC9910E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83"/>
          <a:stretch/>
        </p:blipFill>
        <p:spPr>
          <a:xfrm rot="21250145">
            <a:off x="9275413" y="1650712"/>
            <a:ext cx="1824830" cy="17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14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2">
            <a:extLst>
              <a:ext uri="{FF2B5EF4-FFF2-40B4-BE49-F238E27FC236}">
                <a16:creationId xmlns:a16="http://schemas.microsoft.com/office/drawing/2014/main" id="{DF6DCB0A-4201-AE40-82D5-EAEB8CBB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UTFORDRINGER OG VALG</a:t>
            </a:r>
            <a:endParaRPr lang="da-DK" altLang="da-DK" dirty="0"/>
          </a:p>
        </p:txBody>
      </p:sp>
      <p:sp>
        <p:nvSpPr>
          <p:cNvPr id="18433" name="Pladsholder til indhold 3">
            <a:extLst>
              <a:ext uri="{FF2B5EF4-FFF2-40B4-BE49-F238E27FC236}">
                <a16:creationId xmlns:a16="http://schemas.microsoft.com/office/drawing/2014/main" id="{3479F5CA-FB9A-8D45-AE76-A12455511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>
              <a:lnSpc>
                <a:spcPct val="100000"/>
              </a:lnSpc>
            </a:pPr>
            <a:r>
              <a:rPr lang="no-no" b="1">
                <a:sym typeface="Arial" panose="020B0604020202020204" pitchFamily="34" charset="0"/>
              </a:rPr>
              <a:t>Avdelingen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no-no">
                <a:sym typeface="Arial" panose="020B0604020202020204" pitchFamily="34" charset="0"/>
              </a:rPr>
              <a:t>Sammen med resten av laget ditt spiller du sjefen for en avdeling som går gjennom en endring. Hver avdeling er illustrert med en farge. </a:t>
            </a:r>
          </a:p>
          <a:p>
            <a:pPr rtl="0">
              <a:lnSpc>
                <a:spcPct val="100000"/>
              </a:lnSpc>
            </a:pPr>
            <a:r>
              <a:rPr lang="no-no" b="1">
                <a:sym typeface="Arial" panose="020B0604020202020204" pitchFamily="34" charset="0"/>
              </a:rPr>
              <a:t>Utfordringen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no-no">
                <a:sym typeface="Arial" panose="020B0604020202020204" pitchFamily="34" charset="0"/>
              </a:rPr>
              <a:t>Å få avdelingen uskadd gjennom en endringsprosess i tre faser. Dette innebærer å håndtere de ansattes motstand og gjennomføre endringene.</a:t>
            </a:r>
          </a:p>
          <a:p>
            <a:pPr rtl="0">
              <a:lnSpc>
                <a:spcPct val="100000"/>
              </a:lnSpc>
            </a:pPr>
            <a:r>
              <a:rPr lang="no-no" b="1">
                <a:sym typeface="Arial" panose="020B0604020202020204" pitchFamily="34" charset="0"/>
              </a:rPr>
              <a:t>Dine valg: gir og sjefshandlinger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no-no">
                <a:sym typeface="Arial" panose="020B0604020202020204" pitchFamily="34" charset="0"/>
              </a:rPr>
              <a:t>Du kan påvirke spillet på to måter: ved å velge intensiteten (giret) på endringsprosessen og ved å påvirke de ansatte gjennom sjefshandlinger og bringe dem tilbake “på bussen”.</a:t>
            </a:r>
          </a:p>
          <a:p>
            <a:pPr rtl="0">
              <a:lnSpc>
                <a:spcPct val="100000"/>
              </a:lnSpc>
            </a:pPr>
            <a:r>
              <a:rPr lang="no-no" b="1">
                <a:sym typeface="Arial" panose="020B0604020202020204" pitchFamily="34" charset="0"/>
              </a:rPr>
              <a:t>Vinnerkriterier</a:t>
            </a:r>
            <a:br>
              <a:rPr lang="en-US" altLang="da-DK" dirty="0">
                <a:sym typeface="Arial" panose="020B0604020202020204" pitchFamily="34" charset="0"/>
              </a:rPr>
            </a:br>
            <a:r>
              <a:rPr lang="no-no">
                <a:sym typeface="Arial" panose="020B0604020202020204" pitchFamily="34" charset="0"/>
              </a:rPr>
              <a:t>Et lag vinner ved å oppnå best mulig balanse mellom framdrift gjennom endring og ledelse av de ansatte.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351741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DDA80-6F40-0545-9650-5BD19055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TRINN-FOR-TRINN-GUIDE TIL TILRETTELEGGER</a:t>
            </a:r>
          </a:p>
        </p:txBody>
      </p:sp>
    </p:spTree>
    <p:extLst>
      <p:ext uri="{BB962C8B-B14F-4D97-AF65-F5344CB8AC3E}">
        <p14:creationId xmlns:p14="http://schemas.microsoft.com/office/powerpoint/2010/main" val="2980419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4">
            <a:extLst>
              <a:ext uri="{FF2B5EF4-FFF2-40B4-BE49-F238E27FC236}">
                <a16:creationId xmlns:a16="http://schemas.microsoft.com/office/drawing/2014/main" id="{A129387A-E8FE-F949-9BE7-55845EB5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INTRODUKSJON AV CASE</a:t>
            </a:r>
            <a:endParaRPr lang="da-DK" altLang="da-DK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041404D4-0241-FD47-B3A7-74776E3B3C2C}"/>
              </a:ext>
            </a:extLst>
          </p:cNvPr>
          <p:cNvGrpSpPr/>
          <p:nvPr/>
        </p:nvGrpSpPr>
        <p:grpSpPr>
          <a:xfrm>
            <a:off x="2866150" y="1862011"/>
            <a:ext cx="6709080" cy="4184285"/>
            <a:chOff x="2866150" y="1862011"/>
            <a:chExt cx="6709080" cy="418428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8603293E-1700-FE46-8B1E-E52C15C6D9CC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404734CE-DB54-924A-9AE9-BC172D77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30" y="1862011"/>
              <a:ext cx="3354695" cy="381239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73D35DB1-381E-5E40-9D42-40D4A7B58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5" y="2234076"/>
              <a:ext cx="3354538" cy="381222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66AB835C-0B2D-CB4A-8D69-570931514462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C46C8FE9-8AB5-5749-81E6-87727C8A772D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2-3</a:t>
              </a:r>
            </a:p>
          </p:txBody>
        </p:sp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5EE693DB-AFB5-3E41-8288-E2099035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25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no-no" b="1"/>
              <a:t>WALLBREAKERS</a:t>
            </a:r>
            <a:r>
              <a:rPr lang="no-no" baseline="30000">
                <a:latin typeface="Corbel" panose="020B0503020204020204" pitchFamily="34" charset="0"/>
              </a:rPr>
              <a:t>®</a:t>
            </a:r>
            <a:endParaRPr lang="da-DK" b="1" baseline="30000" dirty="0">
              <a:latin typeface="Corbel" panose="020B0503020204020204" pitchFamily="34" charset="0"/>
            </a:endParaRP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no-no" sz="3200"/>
              <a:t>Et spill om endringsledelse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3515557" y="5885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  <p:pic>
        <p:nvPicPr>
          <p:cNvPr id="16" name="Pladsholder til billede 15">
            <a:extLst>
              <a:ext uri="{FF2B5EF4-FFF2-40B4-BE49-F238E27FC236}">
                <a16:creationId xmlns:a16="http://schemas.microsoft.com/office/drawing/2014/main" id="{7CC53575-CBA4-354E-931E-E59B37F365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039"/>
          <a:stretch/>
        </p:blipFill>
        <p:spPr>
          <a:xfrm>
            <a:off x="0" y="0"/>
            <a:ext cx="12192000" cy="4703974"/>
          </a:xfrm>
          <a:solidFill>
            <a:schemeClr val="tx2"/>
          </a:solidFill>
        </p:spPr>
      </p:pic>
      <p:sp>
        <p:nvSpPr>
          <p:cNvPr id="19" name="Pladsholder til indhold 7">
            <a:extLst>
              <a:ext uri="{FF2B5EF4-FFF2-40B4-BE49-F238E27FC236}">
                <a16:creationId xmlns:a16="http://schemas.microsoft.com/office/drawing/2014/main" id="{1C0BDE25-9564-7140-85FB-CA86F20C51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6167894"/>
            <a:ext cx="10874724" cy="274449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no-no" i="0">
                <a:solidFill>
                  <a:schemeClr val="tx1">
                    <a:lumMod val="50000"/>
                    <a:lumOff val="50000"/>
                  </a:schemeClr>
                </a:solidFill>
              </a:rPr>
              <a:t>versjon 4.1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256CFD6B-72F9-5441-B6D5-4CCBE7CC15C9}"/>
              </a:ext>
            </a:extLst>
          </p:cNvPr>
          <p:cNvSpPr txBox="1">
            <a:spLocks/>
          </p:cNvSpPr>
          <p:nvPr/>
        </p:nvSpPr>
        <p:spPr>
          <a:xfrm>
            <a:off x="10486022" y="6594529"/>
            <a:ext cx="1705978" cy="274171"/>
          </a:xfrm>
          <a:prstGeom prst="rect">
            <a:avLst/>
          </a:prstGeom>
        </p:spPr>
        <p:txBody>
          <a:bodyPr vert="horz" lIns="91440" tIns="90000" rIns="91440" bIns="9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no-no" sz="700">
                <a:solidFill>
                  <a:schemeClr val="tx1">
                    <a:lumMod val="50000"/>
                    <a:lumOff val="50000"/>
                  </a:schemeClr>
                </a:solidFill>
              </a:rPr>
              <a:t>® © Workz A/S 2018 – www.workz.dk</a:t>
            </a:r>
            <a:endParaRPr lang="en-GB" altLang="da-DK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2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D147B-E499-1240-9AD7-E7DCF240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MEDARBEIDERPROFILER</a:t>
            </a:r>
          </a:p>
        </p:txBody>
      </p:sp>
      <p:grpSp>
        <p:nvGrpSpPr>
          <p:cNvPr id="5" name="Group 25">
            <a:extLst>
              <a:ext uri="{FF2B5EF4-FFF2-40B4-BE49-F238E27FC236}">
                <a16:creationId xmlns:a16="http://schemas.microsoft.com/office/drawing/2014/main" id="{2BE4C0EC-6D80-2844-926A-F49F9C31AB3C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B999F3EE-848F-444F-9462-C34A3468A08D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4-5</a:t>
              </a:r>
            </a:p>
          </p:txBody>
        </p:sp>
        <p:pic>
          <p:nvPicPr>
            <p:cNvPr id="7" name="Picture 27">
              <a:extLst>
                <a:ext uri="{FF2B5EF4-FFF2-40B4-BE49-F238E27FC236}">
                  <a16:creationId xmlns:a16="http://schemas.microsoft.com/office/drawing/2014/main" id="{0E4FDC1F-EE12-A64A-A31F-69F09CB45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2C54CE7A-733B-5048-B10D-1A065785A42F}"/>
              </a:ext>
            </a:extLst>
          </p:cNvPr>
          <p:cNvGrpSpPr/>
          <p:nvPr/>
        </p:nvGrpSpPr>
        <p:grpSpPr>
          <a:xfrm>
            <a:off x="2866150" y="1862011"/>
            <a:ext cx="6709080" cy="4184285"/>
            <a:chOff x="2866150" y="1862011"/>
            <a:chExt cx="6709080" cy="4184285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A35CEC7-E435-E547-A93A-3A4FEC1AF8A5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42940FFC-47FE-A547-97D6-F44E2CE45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30" y="1862011"/>
              <a:ext cx="3354696" cy="381239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A7DB821B-6B54-F149-9DEB-B65A37A2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5" y="2234076"/>
              <a:ext cx="3354539" cy="381222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6271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EC84A0B9-59D0-0D40-AB89-EB061F3A3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54CA259-2B76-0A4D-8CB6-E5C86F6E820F}"/>
              </a:ext>
            </a:extLst>
          </p:cNvPr>
          <p:cNvSpPr txBox="1"/>
          <p:nvPr/>
        </p:nvSpPr>
        <p:spPr>
          <a:xfrm>
            <a:off x="3455296" y="2711524"/>
            <a:ext cx="578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o-no" sz="3200">
                <a:solidFill>
                  <a:schemeClr val="tx2"/>
                </a:solidFill>
              </a:rPr>
              <a:t>Sett inn filmfil på denne siden </a:t>
            </a:r>
          </a:p>
        </p:txBody>
      </p:sp>
    </p:spTree>
    <p:extLst>
      <p:ext uri="{BB962C8B-B14F-4D97-AF65-F5344CB8AC3E}">
        <p14:creationId xmlns:p14="http://schemas.microsoft.com/office/powerpoint/2010/main" val="60887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AF83967-15C2-B84D-A51F-0EB9DA85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6"/>
            <a:ext cx="6858000" cy="685316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839DF46-850D-BA43-989F-620BAAFC5C23}"/>
              </a:ext>
            </a:extLst>
          </p:cNvPr>
          <p:cNvSpPr txBox="1"/>
          <p:nvPr/>
        </p:nvSpPr>
        <p:spPr>
          <a:xfrm>
            <a:off x="-1295400" y="383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1651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INTRODUKSJON TIL OPPSTARTSFASE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AAE028-83A6-014E-8DFD-F848D07E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no-no" b="1"/>
              <a:t>Les</a:t>
            </a:r>
            <a:r>
              <a:rPr lang="no-no"/>
              <a:t> innledningen til </a:t>
            </a:r>
            <a:br>
              <a:rPr lang="en-GB" dirty="0"/>
            </a:br>
            <a:r>
              <a:rPr lang="no-no"/>
              <a:t>fasen, og noter eventuelle </a:t>
            </a:r>
            <a:br>
              <a:rPr lang="en-GB" dirty="0"/>
            </a:br>
            <a:r>
              <a:rPr lang="no-no" b="1"/>
              <a:t>refleksjoner</a:t>
            </a:r>
            <a:r>
              <a:rPr lang="no-no"/>
              <a:t> du gjør deg.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00F01B49-4174-1F48-A9C9-AF4C03B9D8FB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46AA5733-B55D-D34F-8CA8-B0F0EF6089D8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8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CB435D01-E91E-AE47-88B0-5BB57B78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2E34D04C-ED6D-E340-9896-CF19C2F827E9}"/>
              </a:ext>
            </a:extLst>
          </p:cNvPr>
          <p:cNvGrpSpPr/>
          <p:nvPr/>
        </p:nvGrpSpPr>
        <p:grpSpPr>
          <a:xfrm>
            <a:off x="4664272" y="2058569"/>
            <a:ext cx="6709080" cy="4184285"/>
            <a:chOff x="2866150" y="1862011"/>
            <a:chExt cx="6709080" cy="4184285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84E1FE50-7E41-1345-A83E-073FC497BBA5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0D963672-62E7-F849-842A-DD3DF561D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30" y="1862011"/>
              <a:ext cx="3354695" cy="381239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9D0343E9-000C-AE4D-B187-8C7AB6A9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5" y="2234076"/>
              <a:ext cx="3354538" cy="381222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Oval Callout 10">
            <a:extLst>
              <a:ext uri="{FF2B5EF4-FFF2-40B4-BE49-F238E27FC236}">
                <a16:creationId xmlns:a16="http://schemas.microsoft.com/office/drawing/2014/main" id="{FA52673C-33ED-0A43-A2BF-39385D3D15FF}"/>
              </a:ext>
            </a:extLst>
          </p:cNvPr>
          <p:cNvSpPr/>
          <p:nvPr/>
        </p:nvSpPr>
        <p:spPr>
          <a:xfrm flipH="1">
            <a:off x="1540862" y="3300962"/>
            <a:ext cx="2834958" cy="1327614"/>
          </a:xfrm>
          <a:prstGeom prst="wedgeEllipseCallout">
            <a:avLst>
              <a:gd name="adj1" fmla="val 27691"/>
              <a:gd name="adj2" fmla="val -65497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er dine mål for endringen?”</a:t>
            </a:r>
          </a:p>
        </p:txBody>
      </p:sp>
      <p:sp>
        <p:nvSpPr>
          <p:cNvPr id="17" name="Oval Callout 10">
            <a:extLst>
              <a:ext uri="{FF2B5EF4-FFF2-40B4-BE49-F238E27FC236}">
                <a16:creationId xmlns:a16="http://schemas.microsoft.com/office/drawing/2014/main" id="{A31E29E2-B73F-D045-8FC9-A3FA64E1BFEE}"/>
              </a:ext>
            </a:extLst>
          </p:cNvPr>
          <p:cNvSpPr/>
          <p:nvPr/>
        </p:nvSpPr>
        <p:spPr>
          <a:xfrm flipH="1">
            <a:off x="447661" y="5042188"/>
            <a:ext cx="2739920" cy="1232207"/>
          </a:xfrm>
          <a:prstGeom prst="wedgeEllipseCallout">
            <a:avLst>
              <a:gd name="adj1" fmla="val -17181"/>
              <a:gd name="adj2" fmla="val -7257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“Hvordan vil dine ansatte reagere?”</a:t>
            </a:r>
          </a:p>
        </p:txBody>
      </p:sp>
    </p:spTree>
    <p:extLst>
      <p:ext uri="{BB962C8B-B14F-4D97-AF65-F5344CB8AC3E}">
        <p14:creationId xmlns:p14="http://schemas.microsoft.com/office/powerpoint/2010/main" val="4066654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VELG GIR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 b="1"/>
              <a:t>Les</a:t>
            </a:r>
            <a:r>
              <a:rPr lang="no-no"/>
              <a:t> om de forskjellige girvalgene, og reflekter over hva du mener.</a:t>
            </a:r>
          </a:p>
          <a:p>
            <a:pPr rtl="0">
              <a:lnSpc>
                <a:spcPct val="100000"/>
              </a:lnSpc>
            </a:pPr>
            <a:r>
              <a:rPr lang="no-no"/>
              <a:t>Når hele gruppen er klar, kan dere diskutere og velge et gir </a:t>
            </a:r>
            <a:br>
              <a:rPr lang="en-GB" dirty="0"/>
            </a:br>
            <a:r>
              <a:rPr lang="no-no"/>
              <a:t>alle kan </a:t>
            </a:r>
            <a:r>
              <a:rPr lang="no-no" b="1"/>
              <a:t>bli enige</a:t>
            </a:r>
            <a:r>
              <a:rPr lang="no-no"/>
              <a:t> om.</a:t>
            </a:r>
          </a:p>
          <a:p>
            <a:pPr rtl="0">
              <a:lnSpc>
                <a:spcPct val="100000"/>
              </a:lnSpc>
            </a:pPr>
            <a:r>
              <a:rPr lang="no-no"/>
              <a:t>Deretter </a:t>
            </a:r>
            <a:r>
              <a:rPr lang="no-no" b="1"/>
              <a:t>åpner</a:t>
            </a:r>
            <a:r>
              <a:rPr lang="no-no"/>
              <a:t> dere det valgte giret </a:t>
            </a:r>
            <a:r>
              <a:rPr lang="no-no">
                <a:sym typeface="Arial" charset="0"/>
              </a:rPr>
              <a:t>og utfører </a:t>
            </a:r>
            <a:br>
              <a:rPr lang="en-GB" altLang="ja-JP" dirty="0">
                <a:sym typeface="Arial" charset="0"/>
              </a:rPr>
            </a:br>
            <a:r>
              <a:rPr lang="no-no" b="1">
                <a:sym typeface="Arial" charset="0"/>
              </a:rPr>
              <a:t>endringene</a:t>
            </a:r>
            <a:r>
              <a:rPr lang="no-no">
                <a:sym typeface="Arial" charset="0"/>
              </a:rPr>
              <a:t> i plasseringene til spillebrikkene </a:t>
            </a:r>
            <a:br>
              <a:rPr lang="en-GB" altLang="ja-JP" dirty="0">
                <a:sym typeface="Arial" charset="0"/>
              </a:rPr>
            </a:br>
            <a:r>
              <a:rPr lang="no-no">
                <a:sym typeface="Arial" charset="0"/>
              </a:rPr>
              <a:t> og bussen</a:t>
            </a:r>
            <a:r>
              <a:rPr lang="no-no"/>
              <a:t>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C261DADF-9656-1844-A5E9-E5B34A793529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62DF2499-A6EC-EB4A-8FDB-401F1AA5F2DC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10-11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E9B8CC8A-42A6-D84F-979C-F1C6C065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F2EA11FF-74C8-EC40-A58F-E8C99063D28E}"/>
              </a:ext>
            </a:extLst>
          </p:cNvPr>
          <p:cNvGrpSpPr/>
          <p:nvPr/>
        </p:nvGrpSpPr>
        <p:grpSpPr>
          <a:xfrm>
            <a:off x="6245859" y="3120816"/>
            <a:ext cx="5390388" cy="3361848"/>
            <a:chOff x="2866150" y="1862011"/>
            <a:chExt cx="6709080" cy="4184282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0DB6EED-866E-AB40-8D8B-804BC0E3965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trike="sngStrike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E713CEE-DDD4-AB4D-8B8F-BA9BF608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429" y="1862011"/>
              <a:ext cx="3354694" cy="3812397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DA48E549-484F-E540-BD73-1CB33181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346" y="2234075"/>
              <a:ext cx="3354536" cy="3812218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1DCC730A-6EF1-F742-9889-BA01353912EF}"/>
              </a:ext>
            </a:extLst>
          </p:cNvPr>
          <p:cNvSpPr/>
          <p:nvPr/>
        </p:nvSpPr>
        <p:spPr>
          <a:xfrm>
            <a:off x="643180" y="4951208"/>
            <a:ext cx="3345745" cy="15536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no-no" sz="1600" b="1" i="1">
                <a:solidFill>
                  <a:schemeClr val="tx1"/>
                </a:solidFill>
              </a:rPr>
              <a:t>Tenk over følgende: </a:t>
            </a:r>
          </a:p>
          <a:p>
            <a:pPr rtl="0"/>
            <a:r>
              <a:rPr lang="no-no" sz="1600" i="1">
                <a:solidFill>
                  <a:schemeClr val="tx1"/>
                </a:solidFill>
              </a:rPr>
              <a:t>Hvilken fase du er i, hva slags folk du leder, hvilke ambisjoner du har om å skape resultater, og hvor stor motstand du vil møte.</a:t>
            </a:r>
            <a:endParaRPr lang="da-DK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19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Å VELGE LEDELSESHANDLINGER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Nå skal du velge fire ledelseshandlinger </a:t>
            </a:r>
            <a:br>
              <a:rPr lang="en-GB" altLang="ja-JP" dirty="0">
                <a:sym typeface="Arial" charset="0"/>
              </a:rPr>
            </a:br>
            <a:r>
              <a:rPr lang="no-no">
                <a:sym typeface="Arial" charset="0"/>
              </a:rPr>
              <a:t>og hvilken rekkefølge du ønsker å utføre dem i.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Start med å lage en plan </a:t>
            </a:r>
            <a:r>
              <a:rPr lang="no-no" b="1">
                <a:sym typeface="Arial" charset="0"/>
              </a:rPr>
              <a:t>individuelt</a:t>
            </a:r>
            <a:r>
              <a:rPr lang="no-no">
                <a:sym typeface="Arial" charset="0"/>
              </a:rPr>
              <a:t>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Deretter skal dere diskutere og bli enige om en plan </a:t>
            </a:r>
            <a:r>
              <a:rPr lang="no-no" b="1">
                <a:sym typeface="Arial" charset="0"/>
              </a:rPr>
              <a:t>sammen</a:t>
            </a:r>
            <a:r>
              <a:rPr lang="no-no">
                <a:sym typeface="Arial" charset="0"/>
              </a:rPr>
              <a:t>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90929AB-E1F7-854F-B7ED-C18F0874DF67}"/>
              </a:ext>
            </a:extLst>
          </p:cNvPr>
          <p:cNvSpPr/>
          <p:nvPr/>
        </p:nvSpPr>
        <p:spPr>
          <a:xfrm>
            <a:off x="692855" y="4330700"/>
            <a:ext cx="3345745" cy="20387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no-no" sz="1600" b="1" i="1">
                <a:solidFill>
                  <a:schemeClr val="tx1"/>
                </a:solidFill>
              </a:rPr>
              <a:t>Tenk over følgende: </a:t>
            </a:r>
          </a:p>
          <a:p>
            <a:pPr rtl="0"/>
            <a:r>
              <a:rPr lang="no-no" sz="1600" i="1">
                <a:solidFill>
                  <a:schemeClr val="tx1"/>
                </a:solidFill>
              </a:rPr>
              <a:t>Hvilken fase du er i, hva slags personlighet folk du skal lede, har, hvilke ambisjoner du har om å skape resultater, og hvilke motstandsnivåer du må ta hånd om.</a:t>
            </a:r>
            <a:endParaRPr lang="da-DK" sz="1600" i="1" dirty="0">
              <a:solidFill>
                <a:schemeClr val="tx1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09619B8-9824-BE4A-957C-8AD00608BFFB}"/>
              </a:ext>
            </a:extLst>
          </p:cNvPr>
          <p:cNvGrpSpPr/>
          <p:nvPr/>
        </p:nvGrpSpPr>
        <p:grpSpPr>
          <a:xfrm>
            <a:off x="4429884" y="4330700"/>
            <a:ext cx="7304122" cy="2038755"/>
            <a:chOff x="4756921" y="3735104"/>
            <a:chExt cx="6831242" cy="1906763"/>
          </a:xfrm>
        </p:grpSpPr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7B80A3C-1077-C647-9DB1-57609CE1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21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D512DE5A-074A-6445-B3E3-14D7924C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249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88BD059A-4E1A-2942-B1E1-88F1937F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577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Billede 27">
              <a:extLst>
                <a:ext uri="{FF2B5EF4-FFF2-40B4-BE49-F238E27FC236}">
                  <a16:creationId xmlns:a16="http://schemas.microsoft.com/office/drawing/2014/main" id="{8D8C5EF5-5DF0-8340-84C5-F9A396D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05" y="3735104"/>
              <a:ext cx="1649258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D2FC2CCD-E12F-354A-B69E-186A01E2B0A3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4B265FEF-716F-0C45-B791-C936BEEED500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12-13</a:t>
              </a:r>
            </a:p>
          </p:txBody>
        </p:sp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56B377D-98D5-A44D-AF00-B5A11F93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96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GJENNOMFØR PLANEN DIN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185217" cy="4714659"/>
          </a:xfrm>
        </p:spPr>
        <p:txBody>
          <a:bodyPr rtlCol="0"/>
          <a:lstStyle/>
          <a:p>
            <a:pPr rtl="0"/>
            <a:r>
              <a:rPr lang="no-no">
                <a:sym typeface="Arial" charset="0"/>
              </a:rPr>
              <a:t>Å</a:t>
            </a:r>
            <a:r>
              <a:rPr lang="no-no" b="1">
                <a:sym typeface="Arial" charset="0"/>
              </a:rPr>
              <a:t>pne</a:t>
            </a:r>
            <a:r>
              <a:rPr lang="no-no">
                <a:sym typeface="Arial" charset="0"/>
              </a:rPr>
              <a:t> nå handlingskortene dine ett av gangen, </a:t>
            </a:r>
            <a:r>
              <a:rPr lang="no-no" b="1">
                <a:sym typeface="Arial" charset="0"/>
              </a:rPr>
              <a:t>les</a:t>
            </a:r>
            <a:r>
              <a:rPr lang="no-no">
                <a:sym typeface="Arial" charset="0"/>
              </a:rPr>
              <a:t> hva som skjer, og </a:t>
            </a:r>
            <a:r>
              <a:rPr lang="no-no" b="1">
                <a:sym typeface="Arial" charset="0"/>
              </a:rPr>
              <a:t>endre</a:t>
            </a:r>
            <a:r>
              <a:rPr lang="no-no">
                <a:sym typeface="Arial" charset="0"/>
              </a:rPr>
              <a:t> posisjonen til spillebrikkene og bussen.</a:t>
            </a:r>
          </a:p>
          <a:p>
            <a:pPr rtl="0"/>
            <a:r>
              <a:rPr lang="no-no">
                <a:sym typeface="Arial" charset="0"/>
              </a:rPr>
              <a:t>Du kan </a:t>
            </a:r>
            <a:r>
              <a:rPr lang="no-no" b="1">
                <a:sym typeface="Arial" charset="0"/>
              </a:rPr>
              <a:t>endre</a:t>
            </a:r>
            <a:r>
              <a:rPr lang="no-no">
                <a:sym typeface="Arial" charset="0"/>
              </a:rPr>
              <a:t> planen din og velge </a:t>
            </a:r>
            <a:r>
              <a:rPr lang="no-no" b="1">
                <a:sym typeface="Arial" charset="0"/>
              </a:rPr>
              <a:t>nye</a:t>
            </a:r>
            <a:r>
              <a:rPr lang="no-no">
                <a:sym typeface="Arial" charset="0"/>
              </a:rPr>
              <a:t> tiltak om nødvendig. </a:t>
            </a:r>
          </a:p>
          <a:p>
            <a:pPr rtl="0"/>
            <a:r>
              <a:rPr lang="no-no" b="1">
                <a:solidFill>
                  <a:srgbClr val="CD222A"/>
                </a:solidFill>
                <a:sym typeface="Arial" charset="0"/>
              </a:rPr>
              <a:t>Merk: </a:t>
            </a:r>
            <a:r>
              <a:rPr lang="no-no">
                <a:solidFill>
                  <a:srgbClr val="CD222A"/>
                </a:solidFill>
                <a:sym typeface="Arial" charset="0"/>
              </a:rPr>
              <a:t>Når et kort er åpnet, kan ikke handlingen angres!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da-DK" dirty="0"/>
          </a:p>
        </p:txBody>
      </p:sp>
      <p:pic>
        <p:nvPicPr>
          <p:cNvPr id="12" name="Billede 7">
            <a:extLst>
              <a:ext uri="{FF2B5EF4-FFF2-40B4-BE49-F238E27FC236}">
                <a16:creationId xmlns:a16="http://schemas.microsoft.com/office/drawing/2014/main" id="{99F9C966-C7B8-3D4B-91C9-44CF9E7F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23" y="2012256"/>
            <a:ext cx="3607578" cy="4173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438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REFLEKSJONER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3402547" cy="4714659"/>
          </a:xfrm>
        </p:spPr>
        <p:txBody>
          <a:bodyPr rtlCol="0"/>
          <a:lstStyle/>
          <a:p>
            <a:pPr rtl="0"/>
            <a:r>
              <a:rPr lang="no-no" b="1">
                <a:sym typeface="Arial" charset="0"/>
              </a:rPr>
              <a:t>Diskuter</a:t>
            </a:r>
            <a:r>
              <a:rPr lang="no-no">
                <a:sym typeface="Arial" charset="0"/>
              </a:rPr>
              <a:t> planen og resultatene av handlingene dine</a:t>
            </a:r>
          </a:p>
          <a:p>
            <a:pPr rtl="0"/>
            <a:endParaRPr lang="da-DK" dirty="0"/>
          </a:p>
        </p:txBody>
      </p:sp>
      <p:sp>
        <p:nvSpPr>
          <p:cNvPr id="9" name="Oval Callout 8"/>
          <p:cNvSpPr/>
          <p:nvPr/>
        </p:nvSpPr>
        <p:spPr>
          <a:xfrm flipH="1">
            <a:off x="5102575" y="1962056"/>
            <a:ext cx="3054747" cy="1626235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“Hvorfor valgte du det giret og de kortene du gjorde?”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87872" y="2775174"/>
            <a:ext cx="3142954" cy="1573996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fungerte bra? Hva gikk ikke som planlagt?”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flipH="1">
            <a:off x="5903650" y="4349170"/>
            <a:ext cx="2974841" cy="1610347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“Fortell om din mest inspirerende dialog.”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AF83967-15C2-B84D-A51F-0EB9DA85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6"/>
            <a:ext cx="6858000" cy="685316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839DF46-850D-BA43-989F-620BAAFC5C23}"/>
              </a:ext>
            </a:extLst>
          </p:cNvPr>
          <p:cNvSpPr txBox="1"/>
          <p:nvPr/>
        </p:nvSpPr>
        <p:spPr>
          <a:xfrm>
            <a:off x="-1295400" y="383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3853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006FD42-2402-A848-BE31-714BEE4B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6"/>
            <a:ext cx="6858000" cy="685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0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6678-FBF2-1C4C-894D-180461FE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EKSEMPLER PÅ DAGSORDENER</a:t>
            </a:r>
          </a:p>
        </p:txBody>
      </p:sp>
    </p:spTree>
    <p:extLst>
      <p:ext uri="{BB962C8B-B14F-4D97-AF65-F5344CB8AC3E}">
        <p14:creationId xmlns:p14="http://schemas.microsoft.com/office/powerpoint/2010/main" val="2291467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1">
            <a:extLst>
              <a:ext uri="{FF2B5EF4-FFF2-40B4-BE49-F238E27FC236}">
                <a16:creationId xmlns:a16="http://schemas.microsoft.com/office/drawing/2014/main" id="{7382D53B-A9AA-6845-B11D-5F691B475A07}"/>
              </a:ext>
            </a:extLst>
          </p:cNvPr>
          <p:cNvGrpSpPr/>
          <p:nvPr/>
        </p:nvGrpSpPr>
        <p:grpSpPr>
          <a:xfrm>
            <a:off x="4664272" y="2060646"/>
            <a:ext cx="6709080" cy="4180172"/>
            <a:chOff x="2866150" y="1864088"/>
            <a:chExt cx="6709080" cy="4180172"/>
          </a:xfrm>
        </p:grpSpPr>
        <p:sp>
          <p:nvSpPr>
            <p:cNvPr id="18" name="Rektangel 12">
              <a:extLst>
                <a:ext uri="{FF2B5EF4-FFF2-40B4-BE49-F238E27FC236}">
                  <a16:creationId xmlns:a16="http://schemas.microsoft.com/office/drawing/2014/main" id="{B964057A-0711-8B4B-BEBD-415E445419B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9" name="Billede 13">
              <a:extLst>
                <a:ext uri="{FF2B5EF4-FFF2-40B4-BE49-F238E27FC236}">
                  <a16:creationId xmlns:a16="http://schemas.microsoft.com/office/drawing/2014/main" id="{BE5313B8-66FE-1748-B3F6-29C48D5AB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80356" y="1864088"/>
              <a:ext cx="3351498" cy="3808764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20" name="Billede 14">
              <a:extLst>
                <a:ext uri="{FF2B5EF4-FFF2-40B4-BE49-F238E27FC236}">
                  <a16:creationId xmlns:a16="http://schemas.microsoft.com/office/drawing/2014/main" id="{DB6CCC92-60DB-C84D-A0DF-C258891DE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2136" y="2236111"/>
              <a:ext cx="3350955" cy="380814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21" name="Oval Callout 10">
            <a:extLst>
              <a:ext uri="{FF2B5EF4-FFF2-40B4-BE49-F238E27FC236}">
                <a16:creationId xmlns:a16="http://schemas.microsoft.com/office/drawing/2014/main" id="{452682C0-255D-9440-BF8A-3DA0C8B2D729}"/>
              </a:ext>
            </a:extLst>
          </p:cNvPr>
          <p:cNvSpPr/>
          <p:nvPr/>
        </p:nvSpPr>
        <p:spPr>
          <a:xfrm flipH="1">
            <a:off x="1540862" y="3300962"/>
            <a:ext cx="2834958" cy="1327614"/>
          </a:xfrm>
          <a:prstGeom prst="wedgeEllipseCallout">
            <a:avLst>
              <a:gd name="adj1" fmla="val 27691"/>
              <a:gd name="adj2" fmla="val -65497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er dine mål for endringen?”</a:t>
            </a:r>
          </a:p>
        </p:txBody>
      </p:sp>
      <p:sp>
        <p:nvSpPr>
          <p:cNvPr id="22" name="Oval Callout 10">
            <a:extLst>
              <a:ext uri="{FF2B5EF4-FFF2-40B4-BE49-F238E27FC236}">
                <a16:creationId xmlns:a16="http://schemas.microsoft.com/office/drawing/2014/main" id="{A9BD2D88-6ED0-2648-90D6-AC23413613D8}"/>
              </a:ext>
            </a:extLst>
          </p:cNvPr>
          <p:cNvSpPr/>
          <p:nvPr/>
        </p:nvSpPr>
        <p:spPr>
          <a:xfrm flipH="1">
            <a:off x="447661" y="5042188"/>
            <a:ext cx="2739920" cy="1232207"/>
          </a:xfrm>
          <a:prstGeom prst="wedgeEllipseCallout">
            <a:avLst>
              <a:gd name="adj1" fmla="val -17181"/>
              <a:gd name="adj2" fmla="val -7257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“Hvordan vil dine ansatte reagere?”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INTRODUKSJON TIL GJENNOMFØRINGSFASEN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AAE028-83A6-014E-8DFD-F848D07E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no-no" b="1"/>
              <a:t>Les</a:t>
            </a:r>
            <a:r>
              <a:rPr lang="no-no"/>
              <a:t> innledningen til </a:t>
            </a:r>
            <a:br>
              <a:rPr lang="en-GB" dirty="0"/>
            </a:br>
            <a:r>
              <a:rPr lang="no-no"/>
              <a:t>fasen, og noter ned </a:t>
            </a:r>
            <a:br>
              <a:rPr lang="en-GB" dirty="0"/>
            </a:br>
            <a:r>
              <a:rPr lang="no-no" b="1"/>
              <a:t>refleksjonene</a:t>
            </a:r>
            <a:r>
              <a:rPr lang="no-no"/>
              <a:t> du gjør deg.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00F01B49-4174-1F48-A9C9-AF4C03B9D8FB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46AA5733-B55D-D34F-8CA8-B0F0EF6089D8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8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CB435D01-E91E-AE47-88B0-5BB57B78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023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VELG GIR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 b="1"/>
              <a:t>Les</a:t>
            </a:r>
            <a:r>
              <a:rPr lang="no-no"/>
              <a:t> om de forskjellige girvalgene, og reflekter over hva du mener.</a:t>
            </a:r>
          </a:p>
          <a:p>
            <a:pPr rtl="0">
              <a:lnSpc>
                <a:spcPct val="100000"/>
              </a:lnSpc>
            </a:pPr>
            <a:r>
              <a:rPr lang="no-no"/>
              <a:t>Når hele gruppen er klar, kan dere diskutere og velge et gir </a:t>
            </a:r>
            <a:br>
              <a:rPr lang="en-GB" dirty="0"/>
            </a:br>
            <a:r>
              <a:rPr lang="no-no"/>
              <a:t>alle kan </a:t>
            </a:r>
            <a:r>
              <a:rPr lang="no-no" b="1"/>
              <a:t>bli enige</a:t>
            </a:r>
            <a:r>
              <a:rPr lang="no-no"/>
              <a:t> om.</a:t>
            </a:r>
          </a:p>
          <a:p>
            <a:pPr rtl="0">
              <a:lnSpc>
                <a:spcPct val="100000"/>
              </a:lnSpc>
            </a:pPr>
            <a:r>
              <a:rPr lang="no-no"/>
              <a:t>Deretter </a:t>
            </a:r>
            <a:r>
              <a:rPr lang="no-no" b="1"/>
              <a:t>åpner</a:t>
            </a:r>
            <a:r>
              <a:rPr lang="no-no"/>
              <a:t> dere det valgte giret </a:t>
            </a:r>
            <a:r>
              <a:rPr lang="no-no">
                <a:sym typeface="Arial" charset="0"/>
              </a:rPr>
              <a:t>og utfører </a:t>
            </a:r>
            <a:br>
              <a:rPr lang="en-GB" altLang="ja-JP" dirty="0">
                <a:sym typeface="Arial" charset="0"/>
              </a:rPr>
            </a:br>
            <a:r>
              <a:rPr lang="no-no" b="1">
                <a:sym typeface="Arial" charset="0"/>
              </a:rPr>
              <a:t>endringene</a:t>
            </a:r>
            <a:r>
              <a:rPr lang="no-no">
                <a:sym typeface="Arial" charset="0"/>
              </a:rPr>
              <a:t> i plasseringene til spillebrikkene </a:t>
            </a:r>
            <a:br>
              <a:rPr lang="en-GB" altLang="ja-JP" dirty="0">
                <a:sym typeface="Arial" charset="0"/>
              </a:rPr>
            </a:br>
            <a:r>
              <a:rPr lang="no-no">
                <a:sym typeface="Arial" charset="0"/>
              </a:rPr>
              <a:t> og bussen</a:t>
            </a:r>
            <a:r>
              <a:rPr lang="no-no"/>
              <a:t>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C261DADF-9656-1844-A5E9-E5B34A793529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62DF2499-A6EC-EB4A-8FDB-401F1AA5F2DC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10-11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E9B8CC8A-42A6-D84F-979C-F1C6C065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F2EA11FF-74C8-EC40-A58F-E8C99063D28E}"/>
              </a:ext>
            </a:extLst>
          </p:cNvPr>
          <p:cNvGrpSpPr/>
          <p:nvPr/>
        </p:nvGrpSpPr>
        <p:grpSpPr>
          <a:xfrm>
            <a:off x="6245859" y="3122452"/>
            <a:ext cx="5390388" cy="3358765"/>
            <a:chOff x="2866150" y="1864047"/>
            <a:chExt cx="6709080" cy="4180445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0DB6EED-866E-AB40-8D8B-804BC0E3965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trike="sngStrike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E713CEE-DDD4-AB4D-8B8F-BA9BF608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8222" y="1864047"/>
              <a:ext cx="3351110" cy="3808325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DA48E549-484F-E540-BD73-1CB33181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1931" y="2235879"/>
              <a:ext cx="3351364" cy="3808613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1DCC730A-6EF1-F742-9889-BA01353912EF}"/>
              </a:ext>
            </a:extLst>
          </p:cNvPr>
          <p:cNvSpPr/>
          <p:nvPr/>
        </p:nvSpPr>
        <p:spPr>
          <a:xfrm>
            <a:off x="643180" y="4951208"/>
            <a:ext cx="3345745" cy="15536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no-no" sz="1600" b="1" i="1">
                <a:solidFill>
                  <a:schemeClr val="tx1"/>
                </a:solidFill>
              </a:rPr>
              <a:t>Tenk over følgende: </a:t>
            </a:r>
          </a:p>
          <a:p>
            <a:pPr rtl="0"/>
            <a:r>
              <a:rPr lang="no-no" sz="1600" i="1">
                <a:solidFill>
                  <a:schemeClr val="tx1"/>
                </a:solidFill>
              </a:rPr>
              <a:t>Hvilken fase du er i, hva slags folk du leder, hvilke ambisjoner du har om å skape resultater, og hvor stor motstand du vil møte.</a:t>
            </a:r>
            <a:endParaRPr lang="da-DK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87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Å VELGE LEDELSESHANDLINGER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Nå skal du velge fire ledelseshandlinger </a:t>
            </a:r>
            <a:br>
              <a:rPr lang="en-GB" altLang="ja-JP" dirty="0">
                <a:sym typeface="Arial" charset="0"/>
              </a:rPr>
            </a:br>
            <a:r>
              <a:rPr lang="no-no">
                <a:sym typeface="Arial" charset="0"/>
              </a:rPr>
              <a:t>og hvilken rekkefølge du ønsker å utføre dem i.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Start med å lage en plan </a:t>
            </a:r>
            <a:r>
              <a:rPr lang="no-no" b="1">
                <a:sym typeface="Arial" charset="0"/>
              </a:rPr>
              <a:t>individuelt</a:t>
            </a:r>
            <a:r>
              <a:rPr lang="no-no">
                <a:sym typeface="Arial" charset="0"/>
              </a:rPr>
              <a:t>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Deretter skal dere diskutere og bli enige om en plan </a:t>
            </a:r>
            <a:r>
              <a:rPr lang="no-no" b="1">
                <a:sym typeface="Arial" charset="0"/>
              </a:rPr>
              <a:t>sammen</a:t>
            </a:r>
            <a:r>
              <a:rPr lang="no-no">
                <a:sym typeface="Arial" charset="0"/>
              </a:rPr>
              <a:t>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90929AB-E1F7-854F-B7ED-C18F0874DF67}"/>
              </a:ext>
            </a:extLst>
          </p:cNvPr>
          <p:cNvSpPr/>
          <p:nvPr/>
        </p:nvSpPr>
        <p:spPr>
          <a:xfrm>
            <a:off x="692855" y="4330700"/>
            <a:ext cx="3345745" cy="20387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no-no" sz="1600" b="1" i="1">
                <a:solidFill>
                  <a:schemeClr val="tx1"/>
                </a:solidFill>
              </a:rPr>
              <a:t>Tenk over følgende: </a:t>
            </a:r>
          </a:p>
          <a:p>
            <a:pPr rtl="0"/>
            <a:r>
              <a:rPr lang="no-no" sz="1600" i="1">
                <a:solidFill>
                  <a:schemeClr val="tx1"/>
                </a:solidFill>
              </a:rPr>
              <a:t>Hvilken fase du er i, hva slags personlighet folk du skal lede, har, hvilke ambisjoner du har om å skape resultater, og hvilke motstandsnivåer du må ta hånd om.</a:t>
            </a:r>
            <a:endParaRPr lang="da-DK" sz="1600" i="1" dirty="0">
              <a:solidFill>
                <a:schemeClr val="tx1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09619B8-9824-BE4A-957C-8AD00608BFFB}"/>
              </a:ext>
            </a:extLst>
          </p:cNvPr>
          <p:cNvGrpSpPr/>
          <p:nvPr/>
        </p:nvGrpSpPr>
        <p:grpSpPr>
          <a:xfrm>
            <a:off x="4429884" y="4330700"/>
            <a:ext cx="7304121" cy="2038755"/>
            <a:chOff x="4756921" y="3735104"/>
            <a:chExt cx="6831241" cy="1906763"/>
          </a:xfrm>
        </p:grpSpPr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7B80A3C-1077-C647-9DB1-57609CE1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21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D512DE5A-074A-6445-B3E3-14D7924C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249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88BD059A-4E1A-2942-B1E1-88F1937F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577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Billede 27">
              <a:extLst>
                <a:ext uri="{FF2B5EF4-FFF2-40B4-BE49-F238E27FC236}">
                  <a16:creationId xmlns:a16="http://schemas.microsoft.com/office/drawing/2014/main" id="{8D8C5EF5-5DF0-8340-84C5-F9A396D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05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D2FC2CCD-E12F-354A-B69E-186A01E2B0A3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4B265FEF-716F-0C45-B791-C936BEEED500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12-13</a:t>
              </a:r>
            </a:p>
          </p:txBody>
        </p:sp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56B377D-98D5-A44D-AF00-B5A11F93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768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GJENNOMFØR PLANEN DIN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185217" cy="4714659"/>
          </a:xfrm>
        </p:spPr>
        <p:txBody>
          <a:bodyPr rtlCol="0"/>
          <a:lstStyle/>
          <a:p>
            <a:pPr rtl="0"/>
            <a:r>
              <a:rPr lang="no-no">
                <a:sym typeface="Arial" charset="0"/>
              </a:rPr>
              <a:t>Å</a:t>
            </a:r>
            <a:r>
              <a:rPr lang="no-no" b="1">
                <a:sym typeface="Arial" charset="0"/>
              </a:rPr>
              <a:t>pne</a:t>
            </a:r>
            <a:r>
              <a:rPr lang="no-no">
                <a:sym typeface="Arial" charset="0"/>
              </a:rPr>
              <a:t> nå handlingskortene dine ett av gangen, </a:t>
            </a:r>
            <a:r>
              <a:rPr lang="no-no" b="1">
                <a:sym typeface="Arial" charset="0"/>
              </a:rPr>
              <a:t>les</a:t>
            </a:r>
            <a:r>
              <a:rPr lang="no-no">
                <a:sym typeface="Arial" charset="0"/>
              </a:rPr>
              <a:t> hva som skjer, og </a:t>
            </a:r>
            <a:r>
              <a:rPr lang="no-no" b="1">
                <a:sym typeface="Arial" charset="0"/>
              </a:rPr>
              <a:t>endre</a:t>
            </a:r>
            <a:r>
              <a:rPr lang="no-no">
                <a:sym typeface="Arial" charset="0"/>
              </a:rPr>
              <a:t> posisjonen til spillebrikkene og bussen.</a:t>
            </a:r>
          </a:p>
          <a:p>
            <a:pPr rtl="0"/>
            <a:r>
              <a:rPr lang="no-no">
                <a:sym typeface="Arial" charset="0"/>
              </a:rPr>
              <a:t>Du kan </a:t>
            </a:r>
            <a:r>
              <a:rPr lang="no-no" b="1">
                <a:sym typeface="Arial" charset="0"/>
              </a:rPr>
              <a:t>endre</a:t>
            </a:r>
            <a:r>
              <a:rPr lang="no-no">
                <a:sym typeface="Arial" charset="0"/>
              </a:rPr>
              <a:t> planen din og velge </a:t>
            </a:r>
            <a:r>
              <a:rPr lang="no-no" b="1">
                <a:sym typeface="Arial" charset="0"/>
              </a:rPr>
              <a:t>nye</a:t>
            </a:r>
            <a:r>
              <a:rPr lang="no-no">
                <a:sym typeface="Arial" charset="0"/>
              </a:rPr>
              <a:t> tiltak om nødvendig. </a:t>
            </a:r>
          </a:p>
          <a:p>
            <a:pPr rtl="0"/>
            <a:r>
              <a:rPr lang="no-no" b="1">
                <a:solidFill>
                  <a:srgbClr val="CD222A"/>
                </a:solidFill>
                <a:sym typeface="Arial" charset="0"/>
              </a:rPr>
              <a:t>Merk: </a:t>
            </a:r>
            <a:r>
              <a:rPr lang="no-no">
                <a:solidFill>
                  <a:srgbClr val="CD222A"/>
                </a:solidFill>
                <a:sym typeface="Arial" charset="0"/>
              </a:rPr>
              <a:t>Når et kort er åpnet, kan ikke handlingen angres!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da-DK" dirty="0"/>
          </a:p>
        </p:txBody>
      </p:sp>
      <p:pic>
        <p:nvPicPr>
          <p:cNvPr id="12" name="Billede 7">
            <a:extLst>
              <a:ext uri="{FF2B5EF4-FFF2-40B4-BE49-F238E27FC236}">
                <a16:creationId xmlns:a16="http://schemas.microsoft.com/office/drawing/2014/main" id="{99F9C966-C7B8-3D4B-91C9-44CF9E7F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0" y="2013571"/>
            <a:ext cx="3605305" cy="4170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971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REFLEKSJONER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3402547" cy="4714659"/>
          </a:xfrm>
        </p:spPr>
        <p:txBody>
          <a:bodyPr rtlCol="0"/>
          <a:lstStyle/>
          <a:p>
            <a:pPr rtl="0"/>
            <a:r>
              <a:rPr lang="no-no" b="1">
                <a:sym typeface="Arial" charset="0"/>
              </a:rPr>
              <a:t>Diskuter</a:t>
            </a:r>
            <a:r>
              <a:rPr lang="no-no">
                <a:sym typeface="Arial" charset="0"/>
              </a:rPr>
              <a:t> planen og resultatene av handlingene dine</a:t>
            </a:r>
          </a:p>
          <a:p>
            <a:pPr rtl="0"/>
            <a:endParaRPr lang="da-DK" dirty="0"/>
          </a:p>
        </p:txBody>
      </p:sp>
      <p:sp>
        <p:nvSpPr>
          <p:cNvPr id="9" name="Oval Callout 8"/>
          <p:cNvSpPr/>
          <p:nvPr/>
        </p:nvSpPr>
        <p:spPr>
          <a:xfrm flipH="1">
            <a:off x="5102575" y="1962056"/>
            <a:ext cx="3054747" cy="1626235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“Hvorfor valgte du det giret og de kortene du gjorde?”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87872" y="2775174"/>
            <a:ext cx="3142954" cy="1573996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fungerte bra? Hva gikk ikke som planlagt?”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flipH="1">
            <a:off x="5903650" y="4349170"/>
            <a:ext cx="2974841" cy="1610347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“Fortell om din mest inspirerende dialog.”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88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006FD42-2402-A848-BE31-714BEE4B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6"/>
            <a:ext cx="6858000" cy="685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98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B9F6BA0-E0B2-3846-914A-E3E98B1B1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6"/>
            <a:ext cx="6858000" cy="685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1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1">
            <a:extLst>
              <a:ext uri="{FF2B5EF4-FFF2-40B4-BE49-F238E27FC236}">
                <a16:creationId xmlns:a16="http://schemas.microsoft.com/office/drawing/2014/main" id="{27894213-CD0F-024E-95B7-A1316EECF921}"/>
              </a:ext>
            </a:extLst>
          </p:cNvPr>
          <p:cNvGrpSpPr/>
          <p:nvPr/>
        </p:nvGrpSpPr>
        <p:grpSpPr>
          <a:xfrm>
            <a:off x="4664272" y="2058678"/>
            <a:ext cx="6709080" cy="4182140"/>
            <a:chOff x="2866150" y="1862120"/>
            <a:chExt cx="6709080" cy="4182140"/>
          </a:xfrm>
        </p:grpSpPr>
        <p:sp>
          <p:nvSpPr>
            <p:cNvPr id="18" name="Rektangel 12">
              <a:extLst>
                <a:ext uri="{FF2B5EF4-FFF2-40B4-BE49-F238E27FC236}">
                  <a16:creationId xmlns:a16="http://schemas.microsoft.com/office/drawing/2014/main" id="{C2FE3758-9AD6-C840-87C0-36A30EF86D5C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dirty="0"/>
            </a:p>
          </p:txBody>
        </p:sp>
        <p:pic>
          <p:nvPicPr>
            <p:cNvPr id="19" name="Billede 13">
              <a:extLst>
                <a:ext uri="{FF2B5EF4-FFF2-40B4-BE49-F238E27FC236}">
                  <a16:creationId xmlns:a16="http://schemas.microsoft.com/office/drawing/2014/main" id="{2819FC5D-04CA-604B-87B7-B9CE9C7A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6526" y="1862120"/>
              <a:ext cx="3354503" cy="3812181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20" name="Billede 14">
              <a:extLst>
                <a:ext uri="{FF2B5EF4-FFF2-40B4-BE49-F238E27FC236}">
                  <a16:creationId xmlns:a16="http://schemas.microsoft.com/office/drawing/2014/main" id="{8E1C7939-A5BC-CF4F-BF25-81D25BA22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2136" y="2236111"/>
              <a:ext cx="3350955" cy="3808149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21" name="Oval Callout 10">
            <a:extLst>
              <a:ext uri="{FF2B5EF4-FFF2-40B4-BE49-F238E27FC236}">
                <a16:creationId xmlns:a16="http://schemas.microsoft.com/office/drawing/2014/main" id="{3E2B5FB1-454A-994A-8B9D-4814D8890B71}"/>
              </a:ext>
            </a:extLst>
          </p:cNvPr>
          <p:cNvSpPr/>
          <p:nvPr/>
        </p:nvSpPr>
        <p:spPr>
          <a:xfrm flipH="1">
            <a:off x="1540862" y="3300962"/>
            <a:ext cx="2834958" cy="1327614"/>
          </a:xfrm>
          <a:prstGeom prst="wedgeEllipseCallout">
            <a:avLst>
              <a:gd name="adj1" fmla="val 27691"/>
              <a:gd name="adj2" fmla="val -65497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er dine mål for endringen?”</a:t>
            </a:r>
          </a:p>
        </p:txBody>
      </p:sp>
      <p:sp>
        <p:nvSpPr>
          <p:cNvPr id="22" name="Oval Callout 10">
            <a:extLst>
              <a:ext uri="{FF2B5EF4-FFF2-40B4-BE49-F238E27FC236}">
                <a16:creationId xmlns:a16="http://schemas.microsoft.com/office/drawing/2014/main" id="{EE93F8F4-D4DB-864C-BEAB-9E7262F4E210}"/>
              </a:ext>
            </a:extLst>
          </p:cNvPr>
          <p:cNvSpPr/>
          <p:nvPr/>
        </p:nvSpPr>
        <p:spPr>
          <a:xfrm flipH="1">
            <a:off x="447661" y="5042188"/>
            <a:ext cx="2739920" cy="1232207"/>
          </a:xfrm>
          <a:prstGeom prst="wedgeEllipseCallout">
            <a:avLst>
              <a:gd name="adj1" fmla="val -17181"/>
              <a:gd name="adj2" fmla="val -7257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“Hvordan vil dine ansatte reagere?”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INTRODUKSJON TIL FORANKRINGSFASEN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AAE028-83A6-014E-8DFD-F848D07E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no-no" b="1"/>
              <a:t>Les</a:t>
            </a:r>
            <a:r>
              <a:rPr lang="no-no"/>
              <a:t> innledningen til </a:t>
            </a:r>
            <a:br>
              <a:rPr lang="en-GB" dirty="0"/>
            </a:br>
            <a:r>
              <a:rPr lang="no-no"/>
              <a:t>fasen, og noter ned </a:t>
            </a:r>
            <a:br>
              <a:rPr lang="en-GB" dirty="0"/>
            </a:br>
            <a:r>
              <a:rPr lang="no-no" b="1"/>
              <a:t>refleksjonene</a:t>
            </a:r>
            <a:r>
              <a:rPr lang="no-no"/>
              <a:t> du gjør deg.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00F01B49-4174-1F48-A9C9-AF4C03B9D8FB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46AA5733-B55D-D34F-8CA8-B0F0EF6089D8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8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CB435D01-E91E-AE47-88B0-5BB57B78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189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VELG GIR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 b="1"/>
              <a:t>Les</a:t>
            </a:r>
            <a:r>
              <a:rPr lang="no-no"/>
              <a:t> om de forskjellige girvalgene, og reflekter over hva du mener.</a:t>
            </a:r>
          </a:p>
          <a:p>
            <a:pPr rtl="0">
              <a:lnSpc>
                <a:spcPct val="100000"/>
              </a:lnSpc>
            </a:pPr>
            <a:r>
              <a:rPr lang="no-no"/>
              <a:t>Når hele gruppen er klar, kan dere diskutere og velge et gir </a:t>
            </a:r>
            <a:br>
              <a:rPr lang="en-GB" dirty="0"/>
            </a:br>
            <a:r>
              <a:rPr lang="no-no"/>
              <a:t>alle kan </a:t>
            </a:r>
            <a:r>
              <a:rPr lang="no-no" b="1"/>
              <a:t>bli enige</a:t>
            </a:r>
            <a:r>
              <a:rPr lang="no-no"/>
              <a:t> om.</a:t>
            </a:r>
          </a:p>
          <a:p>
            <a:pPr rtl="0">
              <a:lnSpc>
                <a:spcPct val="100000"/>
              </a:lnSpc>
            </a:pPr>
            <a:r>
              <a:rPr lang="no-no"/>
              <a:t>Deretter </a:t>
            </a:r>
            <a:r>
              <a:rPr lang="no-no" b="1"/>
              <a:t>åpner</a:t>
            </a:r>
            <a:r>
              <a:rPr lang="no-no"/>
              <a:t> dere det valgte giret </a:t>
            </a:r>
            <a:r>
              <a:rPr lang="no-no">
                <a:sym typeface="Arial" charset="0"/>
              </a:rPr>
              <a:t>og utfører </a:t>
            </a:r>
            <a:br>
              <a:rPr lang="en-GB" altLang="ja-JP" dirty="0">
                <a:sym typeface="Arial" charset="0"/>
              </a:rPr>
            </a:br>
            <a:r>
              <a:rPr lang="no-no" b="1">
                <a:sym typeface="Arial" charset="0"/>
              </a:rPr>
              <a:t>endringene</a:t>
            </a:r>
            <a:r>
              <a:rPr lang="no-no">
                <a:sym typeface="Arial" charset="0"/>
              </a:rPr>
              <a:t> i plasseringene til spillebrikkene </a:t>
            </a:r>
            <a:br>
              <a:rPr lang="en-GB" altLang="ja-JP" dirty="0">
                <a:sym typeface="Arial" charset="0"/>
              </a:rPr>
            </a:br>
            <a:r>
              <a:rPr lang="no-no">
                <a:sym typeface="Arial" charset="0"/>
              </a:rPr>
              <a:t> og bussen</a:t>
            </a:r>
            <a:r>
              <a:rPr lang="no-no"/>
              <a:t>.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C261DADF-9656-1844-A5E9-E5B34A793529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62DF2499-A6EC-EB4A-8FDB-401F1AA5F2DC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10-11</a:t>
              </a:r>
            </a:p>
          </p:txBody>
        </p:sp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E9B8CC8A-42A6-D84F-979C-F1C6C065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F2EA11FF-74C8-EC40-A58F-E8C99063D28E}"/>
              </a:ext>
            </a:extLst>
          </p:cNvPr>
          <p:cNvGrpSpPr/>
          <p:nvPr/>
        </p:nvGrpSpPr>
        <p:grpSpPr>
          <a:xfrm>
            <a:off x="6245859" y="3121906"/>
            <a:ext cx="5390388" cy="3360671"/>
            <a:chOff x="2866150" y="1863368"/>
            <a:chExt cx="6709080" cy="4182816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0DB6EED-866E-AB40-8D8B-804BC0E39654}"/>
                </a:ext>
              </a:extLst>
            </p:cNvPr>
            <p:cNvSpPr/>
            <p:nvPr/>
          </p:nvSpPr>
          <p:spPr>
            <a:xfrm rot="382023">
              <a:off x="2866150" y="2048070"/>
              <a:ext cx="6709080" cy="38122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trike="sngStrike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E713CEE-DDD4-AB4D-8B8F-BA9BF608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875">
              <a:off x="2877624" y="1863368"/>
              <a:ext cx="3352306" cy="3809681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DA48E549-484F-E540-BD73-1CB33181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023">
              <a:off x="6210440" y="2234184"/>
              <a:ext cx="3354346" cy="3812000"/>
            </a:xfrm>
            <a:prstGeom prst="rect">
              <a:avLst/>
            </a:prstGeom>
            <a:effectLst>
              <a:outerShdw blurRad="292100" dist="139700" dir="2700000" sx="90000" sy="90000" algn="tl" rotWithShape="0">
                <a:prstClr val="black">
                  <a:alpha val="65000"/>
                </a:prstClr>
              </a:outerShdw>
            </a:effectLst>
          </p:spPr>
        </p:pic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1DCC730A-6EF1-F742-9889-BA01353912EF}"/>
              </a:ext>
            </a:extLst>
          </p:cNvPr>
          <p:cNvSpPr/>
          <p:nvPr/>
        </p:nvSpPr>
        <p:spPr>
          <a:xfrm>
            <a:off x="643180" y="4951208"/>
            <a:ext cx="3345745" cy="15536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no-no" sz="1600" b="1" i="1">
                <a:solidFill>
                  <a:schemeClr val="tx1"/>
                </a:solidFill>
              </a:rPr>
              <a:t>Tenk over følgende: </a:t>
            </a:r>
          </a:p>
          <a:p>
            <a:pPr rtl="0"/>
            <a:r>
              <a:rPr lang="no-no" sz="1600" i="1">
                <a:solidFill>
                  <a:schemeClr val="tx1"/>
                </a:solidFill>
              </a:rPr>
              <a:t>Hvilken fase du er i, hva slags folk du leder, hvilke ambisjoner du har om å skape resultater, og hvor stor motstand du vil møte.</a:t>
            </a:r>
            <a:endParaRPr lang="da-DK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10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945BE5-DC9C-E04F-8D07-E20D8A80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Å VELGE LEDELSESHANDLINGER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01D1A83-5674-C441-8D6C-BC3B0B37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Nå skal du velge fire ledelseshandlinger </a:t>
            </a:r>
            <a:br>
              <a:rPr lang="en-GB" altLang="ja-JP" dirty="0">
                <a:sym typeface="Arial" charset="0"/>
              </a:rPr>
            </a:br>
            <a:r>
              <a:rPr lang="no-no">
                <a:sym typeface="Arial" charset="0"/>
              </a:rPr>
              <a:t>og hvilken rekkefølge du ønsker å utføre dem i.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Start med å lage en plan </a:t>
            </a:r>
            <a:r>
              <a:rPr lang="no-no" b="1">
                <a:sym typeface="Arial" charset="0"/>
              </a:rPr>
              <a:t>individuelt</a:t>
            </a:r>
            <a:r>
              <a:rPr lang="no-no">
                <a:sym typeface="Arial" charset="0"/>
              </a:rPr>
              <a:t>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charset="0"/>
              </a:rPr>
              <a:t>Deretter skal dere diskutere og bli enige om en plan </a:t>
            </a:r>
            <a:r>
              <a:rPr lang="no-no" b="1">
                <a:sym typeface="Arial" charset="0"/>
              </a:rPr>
              <a:t>sammen</a:t>
            </a:r>
            <a:r>
              <a:rPr lang="no-no">
                <a:sym typeface="Arial" charset="0"/>
              </a:rPr>
              <a:t>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90929AB-E1F7-854F-B7ED-C18F0874DF67}"/>
              </a:ext>
            </a:extLst>
          </p:cNvPr>
          <p:cNvSpPr/>
          <p:nvPr/>
        </p:nvSpPr>
        <p:spPr>
          <a:xfrm>
            <a:off x="692855" y="4330700"/>
            <a:ext cx="3345745" cy="20387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rtlCol="0" anchor="ctr"/>
          <a:lstStyle/>
          <a:p>
            <a:pPr rtl="0"/>
            <a:r>
              <a:rPr lang="no-no" sz="1600" b="1" i="1">
                <a:solidFill>
                  <a:schemeClr val="tx1"/>
                </a:solidFill>
              </a:rPr>
              <a:t>Tenk over følgende: </a:t>
            </a:r>
          </a:p>
          <a:p>
            <a:pPr rtl="0"/>
            <a:r>
              <a:rPr lang="no-no" sz="1600" i="1">
                <a:solidFill>
                  <a:schemeClr val="tx1"/>
                </a:solidFill>
              </a:rPr>
              <a:t>Hvilken fase du er i, hva slags personlighet folk du skal lede, har, hvilke ambisjoner du har om å skape resultater, og hvilke motstandsnivåer du må ta hånd om.</a:t>
            </a:r>
            <a:endParaRPr lang="da-DK" sz="1600" i="1" dirty="0">
              <a:solidFill>
                <a:schemeClr val="tx1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09619B8-9824-BE4A-957C-8AD00608BFFB}"/>
              </a:ext>
            </a:extLst>
          </p:cNvPr>
          <p:cNvGrpSpPr/>
          <p:nvPr/>
        </p:nvGrpSpPr>
        <p:grpSpPr>
          <a:xfrm>
            <a:off x="4429884" y="4330700"/>
            <a:ext cx="7304121" cy="2038755"/>
            <a:chOff x="4756921" y="3735104"/>
            <a:chExt cx="6831241" cy="1906763"/>
          </a:xfrm>
        </p:grpSpPr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7B80A3C-1077-C647-9DB1-57609CE1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21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D512DE5A-074A-6445-B3E3-14D7924C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249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88BD059A-4E1A-2942-B1E1-88F1937F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577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Billede 27">
              <a:extLst>
                <a:ext uri="{FF2B5EF4-FFF2-40B4-BE49-F238E27FC236}">
                  <a16:creationId xmlns:a16="http://schemas.microsoft.com/office/drawing/2014/main" id="{8D8C5EF5-5DF0-8340-84C5-F9A396D9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905" y="3735104"/>
              <a:ext cx="1649257" cy="19067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D2FC2CCD-E12F-354A-B69E-186A01E2B0A3}"/>
              </a:ext>
            </a:extLst>
          </p:cNvPr>
          <p:cNvGrpSpPr/>
          <p:nvPr/>
        </p:nvGrpSpPr>
        <p:grpSpPr>
          <a:xfrm>
            <a:off x="10393478" y="325255"/>
            <a:ext cx="1340528" cy="1340528"/>
            <a:chOff x="10404629" y="257452"/>
            <a:chExt cx="1340528" cy="1340528"/>
          </a:xfrm>
        </p:grpSpPr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4B265FEF-716F-0C45-B791-C936BEEED500}"/>
                </a:ext>
              </a:extLst>
            </p:cNvPr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b" anchorCtr="0"/>
            <a:lstStyle/>
            <a:p>
              <a:pPr algn="ctr" rtl="0"/>
              <a:r>
                <a:rPr lang="no-no" sz="1200">
                  <a:solidFill>
                    <a:schemeClr val="tx1"/>
                  </a:solidFill>
                </a:rPr>
                <a:t>Les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no-no" sz="1200">
                  <a:solidFill>
                    <a:schemeClr val="tx1"/>
                  </a:solidFill>
                </a:rPr>
                <a:t>side 12-13</a:t>
              </a:r>
            </a:p>
          </p:txBody>
        </p:sp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56B377D-98D5-A44D-AF00-B5A11F93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52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WALLBREAKERS® HELDAGSPROGRAM</a:t>
            </a:r>
          </a:p>
        </p:txBody>
      </p:sp>
      <p:sp>
        <p:nvSpPr>
          <p:cNvPr id="6" name="Pladsholder til indhold 8"/>
          <p:cNvSpPr txBox="1">
            <a:spLocks/>
          </p:cNvSpPr>
          <p:nvPr/>
        </p:nvSpPr>
        <p:spPr>
          <a:xfrm>
            <a:off x="643180" y="1661033"/>
            <a:ext cx="7053760" cy="4895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chemeClr val="tx1"/>
                </a:solidFill>
                <a:ea typeface="ＭＳ Ｐゴシック" charset="-128"/>
              </a:rPr>
              <a:t>10.00 	introduksjon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chemeClr val="tx1"/>
                </a:solidFill>
                <a:ea typeface="ＭＳ Ｐゴシック" charset="-128"/>
              </a:rPr>
              <a:t>10.30 	Spillet starter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chemeClr val="tx1"/>
                </a:solidFill>
                <a:ea typeface="ＭＳ Ｐゴシック" charset="-128"/>
              </a:rPr>
              <a:t>10.50 	Fase 1: Oppstart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rgbClr val="CD232A"/>
                </a:solidFill>
                <a:ea typeface="ＭＳ Ｐゴシック" charset="-128"/>
              </a:rPr>
              <a:t>12.00 	Lunsj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chemeClr val="tx1"/>
                </a:solidFill>
                <a:ea typeface="ＭＳ Ｐゴシック" charset="-128"/>
              </a:rPr>
              <a:t>12.30	Fase 2: Implementering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rgbClr val="CD232A"/>
                </a:solidFill>
                <a:ea typeface="ＭＳ Ｐゴシック" charset="-128"/>
              </a:rPr>
              <a:t>13.40 	Pause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chemeClr val="tx1"/>
                </a:solidFill>
                <a:ea typeface="ＭＳ Ｐゴシック" charset="-128"/>
              </a:rPr>
              <a:t>13.55	Fase 3: forankring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rgbClr val="CD232A"/>
                </a:solidFill>
                <a:ea typeface="ＭＳ Ｐゴシック" charset="-128"/>
              </a:rPr>
              <a:t>14.55 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chemeClr val="tx1"/>
                </a:solidFill>
                <a:ea typeface="ＭＳ Ｐゴシック" charset="-128"/>
              </a:rPr>
              <a:t>15.10 	Wallbreakers</a:t>
            </a:r>
            <a:r>
              <a:rPr lang="no-no" baseline="30000">
                <a:solidFill>
                  <a:schemeClr val="tx1"/>
                </a:solidFill>
                <a:latin typeface="Corbel" panose="020B0503020204020204" pitchFamily="34" charset="0"/>
              </a:rPr>
              <a:t>®</a:t>
            </a:r>
            <a:r>
              <a:rPr lang="no-no">
                <a:solidFill>
                  <a:schemeClr val="tx1"/>
                </a:solidFill>
                <a:ea typeface="ＭＳ Ｐゴシック" charset="-128"/>
              </a:rPr>
              <a:t> og hverdagserfaringer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chemeClr val="tx1"/>
                </a:solidFill>
                <a:ea typeface="ＭＳ Ｐゴシック" charset="-128"/>
              </a:rPr>
              <a:t>16.50	Oppsummering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>
                <a:solidFill>
                  <a:srgbClr val="CD222A"/>
                </a:solidFill>
                <a:ea typeface="ＭＳ Ｐゴシック" charset="-128"/>
              </a:rPr>
              <a:t>17.00	Slutt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C0B6EA6-52E9-D94D-91B0-9856F7AA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64" y="1946909"/>
            <a:ext cx="3926352" cy="39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6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GJENNOMFØR PLANEN DIN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185217" cy="4714659"/>
          </a:xfrm>
        </p:spPr>
        <p:txBody>
          <a:bodyPr rtlCol="0"/>
          <a:lstStyle/>
          <a:p>
            <a:pPr rtl="0"/>
            <a:r>
              <a:rPr lang="no-no">
                <a:sym typeface="Arial" charset="0"/>
              </a:rPr>
              <a:t>Å</a:t>
            </a:r>
            <a:r>
              <a:rPr lang="no-no" b="1">
                <a:sym typeface="Arial" charset="0"/>
              </a:rPr>
              <a:t>pne</a:t>
            </a:r>
            <a:r>
              <a:rPr lang="no-no">
                <a:sym typeface="Arial" charset="0"/>
              </a:rPr>
              <a:t> nå handlingskortene dine ett av gangen, </a:t>
            </a:r>
            <a:r>
              <a:rPr lang="no-no" b="1">
                <a:sym typeface="Arial" charset="0"/>
              </a:rPr>
              <a:t>les</a:t>
            </a:r>
            <a:r>
              <a:rPr lang="no-no">
                <a:sym typeface="Arial" charset="0"/>
              </a:rPr>
              <a:t> hva som skjer, og </a:t>
            </a:r>
            <a:r>
              <a:rPr lang="no-no" b="1">
                <a:sym typeface="Arial" charset="0"/>
              </a:rPr>
              <a:t>endre</a:t>
            </a:r>
            <a:r>
              <a:rPr lang="no-no">
                <a:sym typeface="Arial" charset="0"/>
              </a:rPr>
              <a:t> posisjonene </a:t>
            </a:r>
            <a:br>
              <a:rPr lang="en-GB" altLang="ja-JP" dirty="0">
                <a:sym typeface="Arial" charset="0"/>
              </a:rPr>
            </a:br>
            <a:r>
              <a:rPr lang="no-no">
                <a:sym typeface="Arial" charset="0"/>
              </a:rPr>
              <a:t>til spillebrikkene og bussen.</a:t>
            </a:r>
          </a:p>
          <a:p>
            <a:pPr rtl="0"/>
            <a:r>
              <a:rPr lang="no-no">
                <a:sym typeface="Arial" charset="0"/>
              </a:rPr>
              <a:t>Du kan </a:t>
            </a:r>
            <a:r>
              <a:rPr lang="no-no" b="1">
                <a:sym typeface="Arial" charset="0"/>
              </a:rPr>
              <a:t>endre</a:t>
            </a:r>
            <a:r>
              <a:rPr lang="no-no">
                <a:sym typeface="Arial" charset="0"/>
              </a:rPr>
              <a:t> planen din og velge </a:t>
            </a:r>
            <a:r>
              <a:rPr lang="no-no" b="1">
                <a:sym typeface="Arial" charset="0"/>
              </a:rPr>
              <a:t>nye</a:t>
            </a:r>
            <a:r>
              <a:rPr lang="no-no">
                <a:sym typeface="Arial" charset="0"/>
              </a:rPr>
              <a:t> tiltak om nødvendig. </a:t>
            </a:r>
          </a:p>
          <a:p>
            <a:pPr rtl="0"/>
            <a:r>
              <a:rPr lang="no-no" b="1">
                <a:solidFill>
                  <a:srgbClr val="CD222A"/>
                </a:solidFill>
                <a:sym typeface="Arial" charset="0"/>
              </a:rPr>
              <a:t>Merk: </a:t>
            </a:r>
            <a:r>
              <a:rPr lang="no-no">
                <a:solidFill>
                  <a:srgbClr val="CD222A"/>
                </a:solidFill>
                <a:sym typeface="Arial" charset="0"/>
              </a:rPr>
              <a:t>Når et kort er åpnet, kan ikke handlingen angres!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da-DK" dirty="0"/>
          </a:p>
        </p:txBody>
      </p:sp>
      <p:pic>
        <p:nvPicPr>
          <p:cNvPr id="12" name="Billede 7">
            <a:extLst>
              <a:ext uri="{FF2B5EF4-FFF2-40B4-BE49-F238E27FC236}">
                <a16:creationId xmlns:a16="http://schemas.microsoft.com/office/drawing/2014/main" id="{99F9C966-C7B8-3D4B-91C9-44CF9E7F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0" y="2013571"/>
            <a:ext cx="3605305" cy="4170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573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REFLEKSJONER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3402547" cy="4714659"/>
          </a:xfrm>
        </p:spPr>
        <p:txBody>
          <a:bodyPr rtlCol="0"/>
          <a:lstStyle/>
          <a:p>
            <a:pPr rtl="0"/>
            <a:r>
              <a:rPr lang="no-no" b="1">
                <a:sym typeface="Arial" charset="0"/>
              </a:rPr>
              <a:t>Diskuter</a:t>
            </a:r>
            <a:r>
              <a:rPr lang="no-no">
                <a:sym typeface="Arial" charset="0"/>
              </a:rPr>
              <a:t> planen og resultatene av handlingene dine</a:t>
            </a:r>
          </a:p>
          <a:p>
            <a:pPr rtl="0"/>
            <a:endParaRPr lang="da-DK" dirty="0"/>
          </a:p>
        </p:txBody>
      </p:sp>
      <p:sp>
        <p:nvSpPr>
          <p:cNvPr id="9" name="Oval Callout 8"/>
          <p:cNvSpPr/>
          <p:nvPr/>
        </p:nvSpPr>
        <p:spPr>
          <a:xfrm flipH="1">
            <a:off x="5102575" y="1962056"/>
            <a:ext cx="3054747" cy="1626235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“Hvorfor valgte du det giret og de kortene du gjorde?”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87872" y="2775174"/>
            <a:ext cx="3142954" cy="1573996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fungerte bra? Hva gikk ikke som planlagt?”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 flipH="1">
            <a:off x="5903650" y="4349170"/>
            <a:ext cx="2974841" cy="1610347"/>
          </a:xfrm>
          <a:prstGeom prst="wedgeEllipseCallo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“Fortell om din mest inspirerende dialog.”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6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E5AB9A-4BEE-B840-A35A-2C8E38B7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TAKK SKAL DU HA!</a:t>
            </a:r>
          </a:p>
        </p:txBody>
      </p:sp>
    </p:spTree>
    <p:extLst>
      <p:ext uri="{BB962C8B-B14F-4D97-AF65-F5344CB8AC3E}">
        <p14:creationId xmlns:p14="http://schemas.microsoft.com/office/powerpoint/2010/main" val="450580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eksempler på refleksjoner</a:t>
            </a:r>
          </a:p>
        </p:txBody>
      </p:sp>
    </p:spTree>
    <p:extLst>
      <p:ext uri="{BB962C8B-B14F-4D97-AF65-F5344CB8AC3E}">
        <p14:creationId xmlns:p14="http://schemas.microsoft.com/office/powerpoint/2010/main" val="1198081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OPVARMINGSREFLEKSJON OM ENDRING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no-no"/>
              <a:t>Hver for dere: tenk over en </a:t>
            </a:r>
            <a:r>
              <a:rPr lang="no-no" b="1"/>
              <a:t>positiv</a:t>
            </a:r>
            <a:r>
              <a:rPr lang="no-no"/>
              <a:t> opplevelse av endring, </a:t>
            </a:r>
            <a:br>
              <a:rPr lang="en-GB" dirty="0"/>
            </a:br>
            <a:r>
              <a:rPr lang="no-no"/>
              <a:t>enten som en leder eller som en observatør.</a:t>
            </a:r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marL="0" indent="0" rtl="0">
              <a:buNone/>
            </a:pPr>
            <a:endParaRPr lang="en-GB" dirty="0"/>
          </a:p>
          <a:p>
            <a:pPr marL="0" indent="0" rtl="0">
              <a:buNone/>
            </a:pPr>
            <a:endParaRPr lang="en-GB" dirty="0"/>
          </a:p>
          <a:p>
            <a:pPr rtl="0"/>
            <a:r>
              <a:rPr lang="no-no"/>
              <a:t>Del den med gruppen din og innen gruppen og merk dere de </a:t>
            </a:r>
            <a:r>
              <a:rPr lang="no-no" b="1"/>
              <a:t>viktigste lærdommene</a:t>
            </a:r>
            <a:r>
              <a:rPr lang="no-no"/>
              <a:t>.</a:t>
            </a:r>
          </a:p>
          <a:p>
            <a:pPr rtl="0"/>
            <a:r>
              <a:rPr lang="no-no" b="1"/>
              <a:t>Husk</a:t>
            </a:r>
            <a:r>
              <a:rPr lang="no-no"/>
              <a:t> disse punktene når du spiller Wallbreakers</a:t>
            </a:r>
            <a:r>
              <a:rPr lang="no-no" baseline="30000">
                <a:latin typeface="Corbel" panose="020B0503020204020204" pitchFamily="34" charset="0"/>
              </a:rPr>
              <a:t>®</a:t>
            </a:r>
            <a:r>
              <a:rPr lang="no-no"/>
              <a:t>! 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4" name="Billede 8">
            <a:extLst>
              <a:ext uri="{FF2B5EF4-FFF2-40B4-BE49-F238E27FC236}">
                <a16:creationId xmlns:a16="http://schemas.microsoft.com/office/drawing/2014/main" id="{4FEDFFFD-3B30-4B4E-AAB7-AD5B6E168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13" y="1205323"/>
            <a:ext cx="5861013" cy="4597400"/>
          </a:xfrm>
          <a:prstGeom prst="rect">
            <a:avLst/>
          </a:prstGeom>
        </p:spPr>
      </p:pic>
      <p:sp>
        <p:nvSpPr>
          <p:cNvPr id="7" name="Oval Callout 10">
            <a:extLst>
              <a:ext uri="{FF2B5EF4-FFF2-40B4-BE49-F238E27FC236}">
                <a16:creationId xmlns:a16="http://schemas.microsoft.com/office/drawing/2014/main" id="{0C509359-50FA-FD46-83E2-0B88F1ABB930}"/>
              </a:ext>
            </a:extLst>
          </p:cNvPr>
          <p:cNvSpPr/>
          <p:nvPr/>
        </p:nvSpPr>
        <p:spPr>
          <a:xfrm flipH="1">
            <a:off x="3773029" y="2708191"/>
            <a:ext cx="3184642" cy="1591665"/>
          </a:xfrm>
          <a:prstGeom prst="wedgeEllipseCallout">
            <a:avLst>
              <a:gd name="adj1" fmla="val 33152"/>
              <a:gd name="adj2" fmla="val -57064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var de viktigste faktorene som førte til suksess?”</a:t>
            </a:r>
          </a:p>
        </p:txBody>
      </p:sp>
      <p:sp>
        <p:nvSpPr>
          <p:cNvPr id="8" name="Oval Callout 10">
            <a:extLst>
              <a:ext uri="{FF2B5EF4-FFF2-40B4-BE49-F238E27FC236}">
                <a16:creationId xmlns:a16="http://schemas.microsoft.com/office/drawing/2014/main" id="{70ABF818-B70C-D04C-9FD8-4B5866D21927}"/>
              </a:ext>
            </a:extLst>
          </p:cNvPr>
          <p:cNvSpPr/>
          <p:nvPr/>
        </p:nvSpPr>
        <p:spPr>
          <a:xfrm flipH="1">
            <a:off x="1163629" y="2641698"/>
            <a:ext cx="2380757" cy="1126071"/>
          </a:xfrm>
          <a:prstGeom prst="wedgeEllipseCallout">
            <a:avLst>
              <a:gd name="adj1" fmla="val -41228"/>
              <a:gd name="adj2" fmla="val -5925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"Hva skjedde?"</a:t>
            </a:r>
          </a:p>
        </p:txBody>
      </p:sp>
    </p:spTree>
    <p:extLst>
      <p:ext uri="{BB962C8B-B14F-4D97-AF65-F5344CB8AC3E}">
        <p14:creationId xmlns:p14="http://schemas.microsoft.com/office/powerpoint/2010/main" val="2681891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Refleksjoner om endringsledelse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5598922" cy="4714659"/>
          </a:xfrm>
        </p:spPr>
        <p:txBody>
          <a:bodyPr rtlCol="0"/>
          <a:lstStyle/>
          <a:p>
            <a:pPr rtl="0"/>
            <a:r>
              <a:rPr lang="no-no"/>
              <a:t>Diskuter i gruppen hvilken rolle de tre komponentene i endringsledelse spiller.</a:t>
            </a:r>
          </a:p>
          <a:p>
            <a:pPr rtl="0"/>
            <a:r>
              <a:rPr lang="no-no"/>
              <a:t>Hva er den viktigste konklusjonen fra denne fasen når det gjelder ...</a:t>
            </a:r>
          </a:p>
          <a:p>
            <a:pPr lvl="1" rtl="0"/>
            <a:endParaRPr lang="da-DK" dirty="0"/>
          </a:p>
          <a:p>
            <a:pPr lvl="1" rtl="0"/>
            <a:r>
              <a:t>hvilken rolle </a:t>
            </a:r>
            <a:r>
              <a:rPr lang="no-no" b="1"/>
              <a:t>tempoet på endringen </a:t>
            </a:r>
            <a:r>
              <a:t>spiller</a:t>
            </a:r>
          </a:p>
          <a:p>
            <a:pPr lvl="1" rtl="0"/>
            <a:endParaRPr lang="da-DK" dirty="0"/>
          </a:p>
          <a:p>
            <a:pPr lvl="1" rtl="0"/>
            <a:r>
              <a:rPr lang="no-no"/>
              <a:t>hvilken rolle m</a:t>
            </a:r>
            <a:r>
              <a:rPr lang="no-no" b="1"/>
              <a:t>otstand </a:t>
            </a:r>
            <a:r>
              <a:rPr lang="no-no"/>
              <a:t>spiller</a:t>
            </a:r>
            <a:endParaRPr lang="da-DK" dirty="0"/>
          </a:p>
          <a:p>
            <a:pPr lvl="1" rtl="0"/>
            <a:endParaRPr lang="da-DK" dirty="0"/>
          </a:p>
          <a:p>
            <a:pPr lvl="1" rtl="0"/>
            <a:r>
              <a:rPr lang="no-no"/>
              <a:t>hvilken rolle </a:t>
            </a:r>
            <a:r>
              <a:rPr lang="no-no" b="1"/>
              <a:t>ledelse </a:t>
            </a:r>
            <a:r>
              <a:rPr lang="no-no"/>
              <a:t>spiller</a:t>
            </a:r>
            <a:endParaRPr lang="da-DK" dirty="0"/>
          </a:p>
          <a:p>
            <a:pPr lvl="1" rtl="0"/>
            <a:endParaRPr lang="da-DK" dirty="0"/>
          </a:p>
          <a:p>
            <a:pPr lvl="1" rtl="0"/>
            <a:endParaRPr lang="da-DK" dirty="0"/>
          </a:p>
          <a:p>
            <a:pPr lvl="1" rtl="0"/>
            <a:endParaRPr lang="da-DK" dirty="0"/>
          </a:p>
        </p:txBody>
      </p:sp>
      <p:sp>
        <p:nvSpPr>
          <p:cNvPr id="9" name="Rektangel 4">
            <a:extLst>
              <a:ext uri="{FF2B5EF4-FFF2-40B4-BE49-F238E27FC236}">
                <a16:creationId xmlns:a16="http://schemas.microsoft.com/office/drawing/2014/main" id="{4BBF06AD-0544-5D40-A269-3A8553EB1847}"/>
              </a:ext>
            </a:extLst>
          </p:cNvPr>
          <p:cNvSpPr/>
          <p:nvPr/>
        </p:nvSpPr>
        <p:spPr>
          <a:xfrm rot="20951559">
            <a:off x="6609973" y="3260464"/>
            <a:ext cx="4648053" cy="2620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>
                <a:solidFill>
                  <a:schemeClr val="tx1"/>
                </a:solidFill>
                <a:latin typeface="Marker Felt Thin" panose="02000400000000000000" pitchFamily="2" charset="77"/>
                <a:ea typeface="Chalkboard SE" charset="0"/>
                <a:cs typeface="Chalkboard SE" charset="0"/>
              </a:rPr>
              <a:t>SKRIV PÅ KORTENE  </a:t>
            </a:r>
          </a:p>
          <a:p>
            <a:pPr algn="ctr" rtl="0"/>
            <a:endParaRPr lang="da-DK" dirty="0">
              <a:solidFill>
                <a:schemeClr val="tx1"/>
              </a:solidFill>
              <a:latin typeface="Marker Felt Thin" panose="02000400000000000000" pitchFamily="2" charset="77"/>
              <a:ea typeface="Chalkboard SE" charset="0"/>
              <a:cs typeface="Chalkboard SE" charset="0"/>
            </a:endParaRPr>
          </a:p>
          <a:p>
            <a:pPr algn="ctr" rtl="0"/>
            <a:r>
              <a:rPr lang="no-no">
                <a:solidFill>
                  <a:schemeClr val="tx1"/>
                </a:solidFill>
                <a:latin typeface="Marker Felt Thin" panose="02000400000000000000" pitchFamily="2" charset="77"/>
                <a:ea typeface="Chalkboard SE" charset="0"/>
                <a:cs typeface="Chalkboard SE" charset="0"/>
              </a:rPr>
              <a:t>EN KONKLUSJON PER KORT!</a:t>
            </a:r>
          </a:p>
        </p:txBody>
      </p:sp>
    </p:spTree>
    <p:extLst>
      <p:ext uri="{BB962C8B-B14F-4D97-AF65-F5344CB8AC3E}">
        <p14:creationId xmlns:p14="http://schemas.microsoft.com/office/powerpoint/2010/main" val="3643745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TILBAKE TIL VIRKELIGHETEN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no-no">
                <a:sym typeface="Arial" charset="0"/>
              </a:rPr>
              <a:t>Tenk over dette hver for dere:</a:t>
            </a:r>
          </a:p>
          <a:p>
            <a:pPr rtl="0"/>
            <a:r>
              <a:rPr lang="no-no">
                <a:sym typeface="Arial" charset="0"/>
              </a:rPr>
              <a:t>Tenk over disse spørsmålene, basert på diskusjonene dere har hatt i dag:</a:t>
            </a: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endParaRPr lang="en-GB" altLang="ja-JP" dirty="0">
              <a:sym typeface="Arial" charset="0"/>
            </a:endParaRPr>
          </a:p>
          <a:p>
            <a:pPr rtl="0"/>
            <a:r>
              <a:rPr lang="no-no">
                <a:sym typeface="Arial" charset="0"/>
              </a:rPr>
              <a:t>Del disse handlingspoengene med personen ved siden av deg, og gi hverandre tilbakemeldinger</a:t>
            </a:r>
          </a:p>
        </p:txBody>
      </p:sp>
      <p:sp>
        <p:nvSpPr>
          <p:cNvPr id="4" name="Oval Callout 10">
            <a:extLst>
              <a:ext uri="{FF2B5EF4-FFF2-40B4-BE49-F238E27FC236}">
                <a16:creationId xmlns:a16="http://schemas.microsoft.com/office/drawing/2014/main" id="{B1965010-733E-FD4A-9B28-A38DF7EAA6E3}"/>
              </a:ext>
            </a:extLst>
          </p:cNvPr>
          <p:cNvSpPr/>
          <p:nvPr/>
        </p:nvSpPr>
        <p:spPr>
          <a:xfrm flipH="1">
            <a:off x="1621915" y="2645729"/>
            <a:ext cx="3645203" cy="2122754"/>
          </a:xfrm>
          <a:prstGeom prst="wedgeEllipseCallout">
            <a:avLst>
              <a:gd name="adj1" fmla="val -35262"/>
              <a:gd name="adj2" fmla="val -54572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“Hva er de første konkrete tiltakene du kan gjøre når du kommer hjem?”</a:t>
            </a:r>
          </a:p>
        </p:txBody>
      </p:sp>
      <p:sp>
        <p:nvSpPr>
          <p:cNvPr id="5" name="Oval Callout 10">
            <a:extLst>
              <a:ext uri="{FF2B5EF4-FFF2-40B4-BE49-F238E27FC236}">
                <a16:creationId xmlns:a16="http://schemas.microsoft.com/office/drawing/2014/main" id="{0C3C58AE-6DDA-8548-9DAC-00F997033D76}"/>
              </a:ext>
            </a:extLst>
          </p:cNvPr>
          <p:cNvSpPr/>
          <p:nvPr/>
        </p:nvSpPr>
        <p:spPr>
          <a:xfrm flipH="1">
            <a:off x="5732937" y="2875833"/>
            <a:ext cx="3002984" cy="1662546"/>
          </a:xfrm>
          <a:prstGeom prst="wedgeEllipseCallout">
            <a:avLst>
              <a:gd name="adj1" fmla="val 33152"/>
              <a:gd name="adj2" fmla="val -57064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"Trenger du hjelp? Og fra hvem?”</a:t>
            </a:r>
          </a:p>
        </p:txBody>
      </p:sp>
    </p:spTree>
    <p:extLst>
      <p:ext uri="{BB962C8B-B14F-4D97-AF65-F5344CB8AC3E}">
        <p14:creationId xmlns:p14="http://schemas.microsoft.com/office/powerpoint/2010/main" val="1453846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TEORIER OG BAKGRUNN</a:t>
            </a:r>
          </a:p>
        </p:txBody>
      </p:sp>
    </p:spTree>
    <p:extLst>
      <p:ext uri="{BB962C8B-B14F-4D97-AF65-F5344CB8AC3E}">
        <p14:creationId xmlns:p14="http://schemas.microsoft.com/office/powerpoint/2010/main" val="1014050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el 2">
            <a:extLst>
              <a:ext uri="{FF2B5EF4-FFF2-40B4-BE49-F238E27FC236}">
                <a16:creationId xmlns:a16="http://schemas.microsoft.com/office/drawing/2014/main" id="{2CE37B71-3231-B94E-88F3-07006AC4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ET SPILL OM ENDRINGER</a:t>
            </a:r>
            <a:endParaRPr lang="da-DK" altLang="da-DK" dirty="0"/>
          </a:p>
        </p:txBody>
      </p:sp>
      <p:sp>
        <p:nvSpPr>
          <p:cNvPr id="4098" name="Pladsholder til indhold 3">
            <a:extLst>
              <a:ext uri="{FF2B5EF4-FFF2-40B4-BE49-F238E27FC236}">
                <a16:creationId xmlns:a16="http://schemas.microsoft.com/office/drawing/2014/main" id="{4408277C-7B49-BA48-98C9-89255621C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no-no" b="1">
                <a:sym typeface="Arial" panose="020B0604020202020204" pitchFamily="34" charset="0"/>
              </a:rPr>
              <a:t>Fokus er på de menneskelige aspektene.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>
                <a:sym typeface="Arial" panose="020B0604020202020204" pitchFamily="34" charset="0"/>
              </a:rPr>
              <a:t>Basert på teorier om endringsledelse og ledelse samt personlighetstyper, inkl. John Kotter, Rick Maurer, Daniel Goleman og MBTI.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>
                <a:sym typeface="Arial" panose="020B0604020202020204" pitchFamily="34" charset="0"/>
              </a:rPr>
              <a:t>Det innebærer endringsprosesser:</a:t>
            </a:r>
          </a:p>
          <a:p>
            <a:pPr lvl="1" rtl="0">
              <a:lnSpc>
                <a:spcPct val="100000"/>
              </a:lnSpc>
            </a:pPr>
            <a:r>
              <a:rPr lang="no-no" sz="2000">
                <a:sym typeface="Arial" panose="020B0604020202020204" pitchFamily="34" charset="0"/>
              </a:rPr>
              <a:t>Tre forskjellige faser i endringsprosesser.</a:t>
            </a:r>
          </a:p>
          <a:p>
            <a:pPr lvl="1" rtl="0">
              <a:lnSpc>
                <a:spcPct val="100000"/>
              </a:lnSpc>
            </a:pPr>
            <a:r>
              <a:rPr lang="no-no" sz="2000">
                <a:sym typeface="Arial" panose="020B0604020202020204" pitchFamily="34" charset="0"/>
              </a:rPr>
              <a:t>Forståelse for motstand.</a:t>
            </a:r>
          </a:p>
          <a:p>
            <a:pPr lvl="1" rtl="0">
              <a:lnSpc>
                <a:spcPct val="100000"/>
              </a:lnSpc>
            </a:pPr>
            <a:r>
              <a:rPr lang="no-no" sz="2000">
                <a:sym typeface="Arial" panose="020B0604020202020204" pitchFamily="34" charset="0"/>
              </a:rPr>
              <a:t>Individer reagerer ulikt på endringer.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>
                <a:sym typeface="Arial" panose="020B0604020202020204" pitchFamily="34" charset="0"/>
              </a:rPr>
              <a:t>Ledelsessimulasjonen er basert på en case: Det store IT-tjenesteselskapet TLA kjøper opp det mindre selskapet Nordicon.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>
                <a:sym typeface="Arial" panose="020B0604020202020204" pitchFamily="34" charset="0"/>
              </a:rPr>
              <a:t>Fokuser på å dele erfaringer, bekymringer og gode råd.</a:t>
            </a:r>
          </a:p>
          <a:p>
            <a:pPr rtl="0">
              <a:lnSpc>
                <a:spcPct val="100000"/>
              </a:lnSpc>
            </a:pP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3625362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4">
            <a:extLst>
              <a:ext uri="{FF2B5EF4-FFF2-40B4-BE49-F238E27FC236}">
                <a16:creationId xmlns:a16="http://schemas.microsoft.com/office/drawing/2014/main" id="{1D4B2172-6EDA-2048-B68E-20999717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JOHN KOTTER'S 8-TRINNSPROSESS I ENDRINGSLEDELSE</a:t>
            </a:r>
          </a:p>
        </p:txBody>
      </p:sp>
      <p:sp>
        <p:nvSpPr>
          <p:cNvPr id="27649" name="Pladsholder til indhold 5">
            <a:extLst>
              <a:ext uri="{FF2B5EF4-FFF2-40B4-BE49-F238E27FC236}">
                <a16:creationId xmlns:a16="http://schemas.microsoft.com/office/drawing/2014/main" id="{CB04BC4B-D748-6C45-B1EE-A1966D5B1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Etabler en følelse av at det haster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Opprett en kraftig ledelseskoalisjon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Utvikle en visjon og strategi for endringen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Kommuniser endringsvisjonen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Gi de ansatte styrke for bred handling mot visjonen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Generer kortsiktige gevinster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Befest gevinstene, og produser mer endring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Forankre nye tilnærminger i kulturen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471C0C5-3B3A-7841-B6FF-BC2182572FD1}"/>
              </a:ext>
            </a:extLst>
          </p:cNvPr>
          <p:cNvSpPr txBox="1">
            <a:spLocks/>
          </p:cNvSpPr>
          <p:nvPr/>
        </p:nvSpPr>
        <p:spPr>
          <a:xfrm>
            <a:off x="8131495" y="6433968"/>
            <a:ext cx="4060505" cy="424032"/>
          </a:xfrm>
          <a:prstGeom prst="rect">
            <a:avLst/>
          </a:prstGeom>
        </p:spPr>
        <p:txBody>
          <a:bodyPr vert="horz" lIns="91440" tIns="45720" rIns="180000" bIns="180000" rtlCol="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no-no" sz="1000"/>
              <a:t>Kilde: John Kotter: “Leading Change” (1995).</a:t>
            </a:r>
          </a:p>
        </p:txBody>
      </p:sp>
    </p:spTree>
    <p:extLst>
      <p:ext uri="{BB962C8B-B14F-4D97-AF65-F5344CB8AC3E}">
        <p14:creationId xmlns:p14="http://schemas.microsoft.com/office/powerpoint/2010/main" val="122903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0">
            <a:extLst>
              <a:ext uri="{FF2B5EF4-FFF2-40B4-BE49-F238E27FC236}">
                <a16:creationId xmlns:a16="http://schemas.microsoft.com/office/drawing/2014/main" id="{B060B530-F36D-CF41-BB0C-70A3C9BA9511}"/>
              </a:ext>
            </a:extLst>
          </p:cNvPr>
          <p:cNvSpPr/>
          <p:nvPr/>
        </p:nvSpPr>
        <p:spPr>
          <a:xfrm>
            <a:off x="6245378" y="1599156"/>
            <a:ext cx="5293110" cy="312233"/>
          </a:xfrm>
          <a:prstGeom prst="rect">
            <a:avLst/>
          </a:prstGeom>
          <a:solidFill>
            <a:srgbClr val="F6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A8CAE2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531670" y="1599156"/>
            <a:ext cx="5293110" cy="312233"/>
          </a:xfrm>
          <a:prstGeom prst="rect">
            <a:avLst/>
          </a:prstGeom>
          <a:solidFill>
            <a:srgbClr val="F6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>
              <a:solidFill>
                <a:srgbClr val="A8CAE2"/>
              </a:solidFill>
            </a:endParaRPr>
          </a:p>
        </p:txBody>
      </p:sp>
      <p:sp>
        <p:nvSpPr>
          <p:cNvPr id="4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WALLBREAKERS® TO-DAGERSPROGRAM</a:t>
            </a:r>
          </a:p>
        </p:txBody>
      </p:sp>
      <p:sp>
        <p:nvSpPr>
          <p:cNvPr id="6" name="Pladsholder til indhold 8"/>
          <p:cNvSpPr txBox="1">
            <a:spLocks/>
          </p:cNvSpPr>
          <p:nvPr/>
        </p:nvSpPr>
        <p:spPr>
          <a:xfrm>
            <a:off x="643180" y="1661033"/>
            <a:ext cx="5181600" cy="4895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 b="1">
                <a:solidFill>
                  <a:schemeClr val="tx1"/>
                </a:solidFill>
                <a:ea typeface="Flama Medium" charset="0"/>
                <a:cs typeface="Arial" panose="020B0604020202020204" pitchFamily="34" charset="0"/>
              </a:rPr>
              <a:t>DAG EN</a:t>
            </a:r>
            <a:endParaRPr lang="da-DK" altLang="da-DK" sz="1600" b="1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09.00 	Ankomst og frokost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09.30 	Velkommen og introduksjon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10.15	Endringsledelse i din organisasjon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rgbClr val="CD222A"/>
                </a:solidFill>
                <a:ea typeface="ＭＳ Ｐゴシック" charset="-128"/>
              </a:rPr>
              <a:t>11.15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11.30 	Wallbreakers</a:t>
            </a:r>
            <a:r>
              <a:rPr lang="no-no" sz="1600" baseline="30000">
                <a:solidFill>
                  <a:schemeClr val="tx1"/>
                </a:solidFill>
                <a:latin typeface="Corbel" panose="020B0503020204020204" pitchFamily="34" charset="0"/>
              </a:rPr>
              <a:t>®-</a:t>
            </a: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introduksjon og</a:t>
            </a:r>
            <a:br>
              <a:rPr lang="da-DK" altLang="da-DK" sz="1600" dirty="0">
                <a:solidFill>
                  <a:schemeClr val="tx1"/>
                </a:solidFill>
                <a:ea typeface="ＭＳ Ｐゴシック" charset="-128"/>
              </a:rPr>
            </a:b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	</a:t>
            </a:r>
            <a:r>
              <a:rPr lang="no-no" sz="1600">
                <a:solidFill>
                  <a:schemeClr val="tx1"/>
                </a:solidFill>
              </a:rPr>
              <a:t>“</a:t>
            </a: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hvordan forsvare sjefsbeslutninger” 	kommunikasjonsøvelse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rgbClr val="CD232A"/>
                </a:solidFill>
                <a:ea typeface="ＭＳ Ｐゴシック" charset="-128"/>
              </a:rPr>
              <a:t>12.30	Lunsj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13.30	Teorier om endringsledelse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14.00	Fase 1: Oppstart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rgbClr val="CD222A"/>
                </a:solidFill>
                <a:ea typeface="ＭＳ Ｐゴシック" charset="-128"/>
              </a:rPr>
              <a:t>15.10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15.35	Fase 2: Implementering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16.40	</a:t>
            </a:r>
            <a:r>
              <a:rPr lang="no-no" sz="1600">
                <a:solidFill>
                  <a:schemeClr val="tx1"/>
                </a:solidFill>
              </a:rPr>
              <a:t>“</a:t>
            </a: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I samme båt”-koordineringstrening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17.40	Oppsummering for dagen 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rgbClr val="CD222A"/>
                </a:solidFill>
                <a:ea typeface="ＭＳ Ｐゴシック" charset="-128"/>
              </a:rPr>
              <a:t>18.00	Middag</a:t>
            </a:r>
            <a:endParaRPr lang="da-DK" altLang="da-DK" sz="1600" dirty="0">
              <a:solidFill>
                <a:srgbClr val="CD222A"/>
              </a:solidFill>
              <a:ea typeface="ＭＳ Ｐゴシック" charset="-128"/>
            </a:endParaRPr>
          </a:p>
        </p:txBody>
      </p:sp>
      <p:sp>
        <p:nvSpPr>
          <p:cNvPr id="7" name="Pladsholder til indhold 9"/>
          <p:cNvSpPr txBox="1">
            <a:spLocks/>
          </p:cNvSpPr>
          <p:nvPr/>
        </p:nvSpPr>
        <p:spPr>
          <a:xfrm>
            <a:off x="6343780" y="1661033"/>
            <a:ext cx="5181600" cy="4137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  <a:buNone/>
              <a:defRPr/>
            </a:pPr>
            <a:r>
              <a:rPr lang="no-no" sz="1600" b="1">
                <a:solidFill>
                  <a:schemeClr val="tx1"/>
                </a:solidFill>
                <a:ea typeface="Flama Medium" charset="0"/>
                <a:cs typeface="Arial" panose="020B0604020202020204" pitchFamily="34" charset="0"/>
              </a:rPr>
              <a:t>DAG TO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08.30 	Oppsummering av dag en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09.00	Fase 3: forankring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rgbClr val="CD222A"/>
                </a:solidFill>
                <a:ea typeface="ＭＳ Ｐゴシック" charset="-128"/>
              </a:rPr>
              <a:t>10.00 	Pause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10.15	Dialog om forankring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11.00	</a:t>
            </a:r>
            <a:r>
              <a:rPr lang="no-no" sz="1600">
                <a:solidFill>
                  <a:schemeClr val="tx1"/>
                </a:solidFill>
              </a:rPr>
              <a:t>“</a:t>
            </a: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Du burde”-kommunikasjonstrening</a:t>
            </a:r>
            <a:endParaRPr lang="da-DK" altLang="da-DK" sz="1600" dirty="0">
              <a:solidFill>
                <a:srgbClr val="CD232A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rgbClr val="CD232A"/>
                </a:solidFill>
                <a:ea typeface="ＭＳ Ｐゴシック" charset="-128"/>
              </a:rPr>
              <a:t>12.30	Lunsj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13.30	Oppsummering av hele spillopplevelsen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14.00	Utvikling av personlige handlingsplaner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chemeClr val="tx1"/>
                </a:solidFill>
                <a:ea typeface="ＭＳ Ｐゴシック" charset="-128"/>
              </a:rPr>
              <a:t>15.30	Oppsummering og evaluering</a:t>
            </a: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r>
              <a:rPr lang="no-no" sz="1600">
                <a:solidFill>
                  <a:srgbClr val="CD222A"/>
                </a:solidFill>
                <a:ea typeface="ＭＳ Ｐゴシック" charset="-128"/>
              </a:rPr>
              <a:t>16.00	Slutt</a:t>
            </a:r>
          </a:p>
          <a:p>
            <a:pPr marL="359991" indent="-359991" rtl="0">
              <a:spcBef>
                <a:spcPts val="600"/>
              </a:spcBef>
              <a:buNone/>
              <a:defRPr/>
            </a:pPr>
            <a:endParaRPr lang="da-DK" altLang="da-DK" sz="1600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 rtl="0">
              <a:spcBef>
                <a:spcPts val="600"/>
              </a:spcBef>
              <a:buNone/>
              <a:defRPr/>
            </a:pPr>
            <a:endParaRPr lang="da-DK" altLang="da-DK" sz="1600" dirty="0">
              <a:solidFill>
                <a:srgbClr val="CD232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270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4">
            <a:extLst>
              <a:ext uri="{FF2B5EF4-FFF2-40B4-BE49-F238E27FC236}">
                <a16:creationId xmlns:a16="http://schemas.microsoft.com/office/drawing/2014/main" id="{8EE10718-F2A5-B347-94E2-98DFE19F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JOHN KOTTER'S 8 FALLGRUVER</a:t>
            </a:r>
          </a:p>
        </p:txBody>
      </p:sp>
      <p:sp>
        <p:nvSpPr>
          <p:cNvPr id="28673" name="Pladsholder til indhold 5">
            <a:extLst>
              <a:ext uri="{FF2B5EF4-FFF2-40B4-BE49-F238E27FC236}">
                <a16:creationId xmlns:a16="http://schemas.microsoft.com/office/drawing/2014/main" id="{D2F01AFE-EBA8-8944-B1DD-1341017C4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tillate for mye selvtilfredshet                                                                                       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unnlate å skape en handlekrafting ledelseskoalisjon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undervurdere kraften av visjonen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ikke kommunisere visjonen tilstrekkelig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tillate hindre å blokkere den nye visjonen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unnlate å skape kortsiktige gevinster</a:t>
            </a:r>
            <a:endParaRPr lang="da-DK" altLang="da-DK" sz="2000" i="0" dirty="0"/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feire seiere før kampen er vunnet</a:t>
            </a:r>
          </a:p>
          <a:p>
            <a:pPr marL="36000" lvl="1" indent="-342900" rtl="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o-no" sz="2000" i="0"/>
              <a:t>Å forsømme å forankre de nye tilnærmingene i kulturen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AB7E1286-C734-8D47-8631-9D2DBA43618D}"/>
              </a:ext>
            </a:extLst>
          </p:cNvPr>
          <p:cNvSpPr txBox="1">
            <a:spLocks/>
          </p:cNvSpPr>
          <p:nvPr/>
        </p:nvSpPr>
        <p:spPr>
          <a:xfrm>
            <a:off x="8131495" y="6433968"/>
            <a:ext cx="4060505" cy="424032"/>
          </a:xfrm>
          <a:prstGeom prst="rect">
            <a:avLst/>
          </a:prstGeom>
        </p:spPr>
        <p:txBody>
          <a:bodyPr vert="horz" lIns="91440" tIns="45720" rIns="180000" bIns="180000" rtlCol="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no-no" sz="1000"/>
              <a:t>Kilde: John Kotter: “Leading Change” (1995).</a:t>
            </a:r>
          </a:p>
        </p:txBody>
      </p:sp>
    </p:spTree>
    <p:extLst>
      <p:ext uri="{BB962C8B-B14F-4D97-AF65-F5344CB8AC3E}">
        <p14:creationId xmlns:p14="http://schemas.microsoft.com/office/powerpoint/2010/main" val="1127711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ktangel 35">
            <a:extLst>
              <a:ext uri="{FF2B5EF4-FFF2-40B4-BE49-F238E27FC236}">
                <a16:creationId xmlns:a16="http://schemas.microsoft.com/office/drawing/2014/main" id="{5AC79EB5-A5C4-AA43-A144-05ED49DDAF98}"/>
              </a:ext>
            </a:extLst>
          </p:cNvPr>
          <p:cNvSpPr/>
          <p:nvPr/>
        </p:nvSpPr>
        <p:spPr>
          <a:xfrm>
            <a:off x="488272" y="1655143"/>
            <a:ext cx="11203619" cy="4878822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Flama Medium" charset="0"/>
              <a:cs typeface="Arial" panose="020B0604020202020204" pitchFamily="34" charset="0"/>
            </a:endParaRPr>
          </a:p>
        </p:txBody>
      </p:sp>
      <p:sp>
        <p:nvSpPr>
          <p:cNvPr id="29698" name="Titel 1">
            <a:extLst>
              <a:ext uri="{FF2B5EF4-FFF2-40B4-BE49-F238E27FC236}">
                <a16:creationId xmlns:a16="http://schemas.microsoft.com/office/drawing/2014/main" id="{54F18005-B85E-EC4B-A76F-16E8EE13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Å KJENNE ENDRINGSPROSESSENE</a:t>
            </a:r>
          </a:p>
        </p:txBody>
      </p:sp>
      <p:sp>
        <p:nvSpPr>
          <p:cNvPr id="29697" name="Pladsholder til indhold 2">
            <a:extLst>
              <a:ext uri="{FF2B5EF4-FFF2-40B4-BE49-F238E27FC236}">
                <a16:creationId xmlns:a16="http://schemas.microsoft.com/office/drawing/2014/main" id="{65411F1A-7C3C-8344-93F3-1414A9F2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3" y="1655143"/>
            <a:ext cx="4699330" cy="4878822"/>
          </a:xfrm>
        </p:spPr>
        <p:txBody>
          <a:bodyPr lIns="180000" tIns="180000" bIns="180000" rtlCol="0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no-no" b="1"/>
              <a:t>selvbevissthet</a:t>
            </a:r>
            <a:br>
              <a:rPr lang="en-GB" altLang="da-DK" dirty="0"/>
            </a:br>
            <a:r>
              <a:rPr lang="no-no"/>
              <a:t>Å kjenne ens egne preferanser i endringsprosesser versus preferansene til de ansatte.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 b="1"/>
              <a:t>Forutseenhet</a:t>
            </a:r>
            <a:br>
              <a:rPr lang="en-GB" altLang="da-DK" dirty="0"/>
            </a:br>
            <a:r>
              <a:rPr lang="no-no"/>
              <a:t>Planlegg endringen, planlegg ledelsen, og forutse mulige hindere.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/>
              <a:t>Søk å forstå hvordan ulike individer handler og reagerer. 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/>
              <a:t>Observer og analyser gruppeoppførsel.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no-no"/>
              <a:t>Forstå endring i en organisatorisk sammenheng.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9039413-05A1-0F46-B5E7-EB8A0B9144A3}"/>
              </a:ext>
            </a:extLst>
          </p:cNvPr>
          <p:cNvSpPr txBox="1"/>
          <p:nvPr/>
        </p:nvSpPr>
        <p:spPr>
          <a:xfrm>
            <a:off x="8727900" y="2712768"/>
            <a:ext cx="281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o-no" b="1">
                <a:solidFill>
                  <a:schemeClr val="tx2"/>
                </a:solidFill>
              </a:rPr>
              <a:t>sosial kompetanse</a:t>
            </a:r>
            <a:endParaRPr lang="da-DK" b="1" dirty="0">
              <a:solidFill>
                <a:schemeClr val="tx2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691BC87-99D4-BD43-9522-F8865DBC91DE}"/>
              </a:ext>
            </a:extLst>
          </p:cNvPr>
          <p:cNvSpPr txBox="1"/>
          <p:nvPr/>
        </p:nvSpPr>
        <p:spPr>
          <a:xfrm>
            <a:off x="5881310" y="2712768"/>
            <a:ext cx="280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o-no" b="1">
                <a:solidFill>
                  <a:schemeClr val="tx2"/>
                </a:solidFill>
              </a:rPr>
              <a:t>Personlig kompetanse</a:t>
            </a:r>
            <a:endParaRPr lang="da-DK" b="1" dirty="0">
              <a:solidFill>
                <a:schemeClr val="tx2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083E8DE-8CD5-834D-AB87-2827AF4B3C94}"/>
              </a:ext>
            </a:extLst>
          </p:cNvPr>
          <p:cNvSpPr txBox="1"/>
          <p:nvPr/>
        </p:nvSpPr>
        <p:spPr>
          <a:xfrm rot="16200000">
            <a:off x="5223155" y="4531583"/>
            <a:ext cx="8761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no-no" b="1">
                <a:solidFill>
                  <a:schemeClr val="tx2"/>
                </a:solidFill>
              </a:rPr>
              <a:t>Handling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EB2A9602-5ECE-B146-B134-D39B12823BA4}"/>
              </a:ext>
            </a:extLst>
          </p:cNvPr>
          <p:cNvSpPr txBox="1"/>
          <p:nvPr/>
        </p:nvSpPr>
        <p:spPr>
          <a:xfrm rot="16200000">
            <a:off x="5006303" y="3442811"/>
            <a:ext cx="13098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no-no" b="1">
                <a:solidFill>
                  <a:schemeClr val="tx2"/>
                </a:solidFill>
              </a:rPr>
              <a:t>bevissthet</a:t>
            </a:r>
            <a:endParaRPr lang="da-DK" b="1" dirty="0">
              <a:solidFill>
                <a:schemeClr val="tx2"/>
              </a:solidFill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1E01EE0-C256-C946-8DAA-1ECD0ADEAC85}"/>
              </a:ext>
            </a:extLst>
          </p:cNvPr>
          <p:cNvGrpSpPr/>
          <p:nvPr/>
        </p:nvGrpSpPr>
        <p:grpSpPr>
          <a:xfrm>
            <a:off x="5863130" y="3109187"/>
            <a:ext cx="5675358" cy="2030361"/>
            <a:chOff x="5661212" y="2970425"/>
            <a:chExt cx="6037729" cy="2160000"/>
          </a:xfrm>
        </p:grpSpPr>
        <p:sp>
          <p:nvSpPr>
            <p:cNvPr id="2" name="Afrundet rektangel 1">
              <a:extLst>
                <a:ext uri="{FF2B5EF4-FFF2-40B4-BE49-F238E27FC236}">
                  <a16:creationId xmlns:a16="http://schemas.microsoft.com/office/drawing/2014/main" id="{0B71DD76-C86D-BB4E-8E39-B2E7657725E0}"/>
                </a:ext>
              </a:extLst>
            </p:cNvPr>
            <p:cNvSpPr/>
            <p:nvPr/>
          </p:nvSpPr>
          <p:spPr>
            <a:xfrm>
              <a:off x="5661212" y="2970425"/>
              <a:ext cx="6037729" cy="2160000"/>
            </a:xfrm>
            <a:prstGeom prst="roundRect">
              <a:avLst>
                <a:gd name="adj" fmla="val 949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cxnSp>
          <p:nvCxnSpPr>
            <p:cNvPr id="8" name="Lige forbindelse 7">
              <a:extLst>
                <a:ext uri="{FF2B5EF4-FFF2-40B4-BE49-F238E27FC236}">
                  <a16:creationId xmlns:a16="http://schemas.microsoft.com/office/drawing/2014/main" id="{5F9C2202-8418-D74B-9DB7-45B414325434}"/>
                </a:ext>
              </a:extLst>
            </p:cNvPr>
            <p:cNvCxnSpPr/>
            <p:nvPr/>
          </p:nvCxnSpPr>
          <p:spPr>
            <a:xfrm>
              <a:off x="8684810" y="2970425"/>
              <a:ext cx="0" cy="2160000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forbindelse 13">
              <a:extLst>
                <a:ext uri="{FF2B5EF4-FFF2-40B4-BE49-F238E27FC236}">
                  <a16:creationId xmlns:a16="http://schemas.microsoft.com/office/drawing/2014/main" id="{A70B5467-A156-8146-95DF-6C862261DDB4}"/>
                </a:ext>
              </a:extLst>
            </p:cNvPr>
            <p:cNvCxnSpPr/>
            <p:nvPr/>
          </p:nvCxnSpPr>
          <p:spPr>
            <a:xfrm>
              <a:off x="5661212" y="4056909"/>
              <a:ext cx="6037729" cy="0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9356CA54-DB3C-6243-AECE-43F8166F6DF5}"/>
                </a:ext>
              </a:extLst>
            </p:cNvPr>
            <p:cNvSpPr/>
            <p:nvPr/>
          </p:nvSpPr>
          <p:spPr>
            <a:xfrm>
              <a:off x="8520023" y="3229190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7C0315AB-08DF-5F4C-9A05-F62B663AD177}"/>
                </a:ext>
              </a:extLst>
            </p:cNvPr>
            <p:cNvSpPr/>
            <p:nvPr/>
          </p:nvSpPr>
          <p:spPr>
            <a:xfrm>
              <a:off x="8520024" y="4344628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FFFD416A-0486-9A4B-9336-569317577557}"/>
                </a:ext>
              </a:extLst>
            </p:cNvPr>
            <p:cNvSpPr/>
            <p:nvPr/>
          </p:nvSpPr>
          <p:spPr>
            <a:xfrm rot="5400000">
              <a:off x="10049300" y="3797340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F4FFDE1-FF8C-F543-BE7A-956D2A34AE95}"/>
                </a:ext>
              </a:extLst>
            </p:cNvPr>
            <p:cNvSpPr/>
            <p:nvPr/>
          </p:nvSpPr>
          <p:spPr>
            <a:xfrm rot="5400000">
              <a:off x="7000216" y="3866549"/>
              <a:ext cx="320103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17" name="Trekant 16">
              <a:extLst>
                <a:ext uri="{FF2B5EF4-FFF2-40B4-BE49-F238E27FC236}">
                  <a16:creationId xmlns:a16="http://schemas.microsoft.com/office/drawing/2014/main" id="{1DF381F8-9637-464D-89FA-3832876F564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83618" y="3391190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4" name="Trekant 23">
              <a:extLst>
                <a:ext uri="{FF2B5EF4-FFF2-40B4-BE49-F238E27FC236}">
                  <a16:creationId xmlns:a16="http://schemas.microsoft.com/office/drawing/2014/main" id="{61037E32-30F6-7B4E-B742-4D9BC11DD1C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83618" y="4506628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29" name="Trekant 28">
              <a:extLst>
                <a:ext uri="{FF2B5EF4-FFF2-40B4-BE49-F238E27FC236}">
                  <a16:creationId xmlns:a16="http://schemas.microsoft.com/office/drawing/2014/main" id="{7090D3FC-C692-9A49-B83C-F240FBC6A85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084071" y="3959340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  <p:sp>
          <p:nvSpPr>
            <p:cNvPr id="30" name="Trekant 29">
              <a:extLst>
                <a:ext uri="{FF2B5EF4-FFF2-40B4-BE49-F238E27FC236}">
                  <a16:creationId xmlns:a16="http://schemas.microsoft.com/office/drawing/2014/main" id="{D1372743-554C-0044-B569-D6D7C84844B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34988" y="3959340"/>
              <a:ext cx="250560" cy="216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/>
            </a:p>
          </p:txBody>
        </p:sp>
      </p:grpSp>
      <p:sp>
        <p:nvSpPr>
          <p:cNvPr id="31" name="Tekstfelt 30">
            <a:extLst>
              <a:ext uri="{FF2B5EF4-FFF2-40B4-BE49-F238E27FC236}">
                <a16:creationId xmlns:a16="http://schemas.microsoft.com/office/drawing/2014/main" id="{A6A79404-B8FD-9642-BFC7-276BA56B67CA}"/>
              </a:ext>
            </a:extLst>
          </p:cNvPr>
          <p:cNvSpPr txBox="1"/>
          <p:nvPr/>
        </p:nvSpPr>
        <p:spPr>
          <a:xfrm>
            <a:off x="8727900" y="3425167"/>
            <a:ext cx="2810584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o-no">
                <a:solidFill>
                  <a:schemeClr val="bg1"/>
                </a:solidFill>
              </a:rPr>
              <a:t>sosial bevissthet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D19CE6A-A00D-EB4A-848F-40F9C5776997}"/>
              </a:ext>
            </a:extLst>
          </p:cNvPr>
          <p:cNvSpPr txBox="1"/>
          <p:nvPr/>
        </p:nvSpPr>
        <p:spPr>
          <a:xfrm>
            <a:off x="8727900" y="4481125"/>
            <a:ext cx="2810586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o-no">
                <a:solidFill>
                  <a:schemeClr val="bg1"/>
                </a:solidFill>
              </a:rPr>
              <a:t>Sosiale ferdigheter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17E9F95F-7159-AA4D-8667-08D95C8CF891}"/>
              </a:ext>
            </a:extLst>
          </p:cNvPr>
          <p:cNvSpPr txBox="1"/>
          <p:nvPr/>
        </p:nvSpPr>
        <p:spPr>
          <a:xfrm>
            <a:off x="5872029" y="4481125"/>
            <a:ext cx="2810586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o-no">
                <a:solidFill>
                  <a:schemeClr val="bg1"/>
                </a:solidFill>
              </a:rPr>
              <a:t>selvledelse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BEADD17D-59F6-3549-9D00-AF98B8F46E4B}"/>
              </a:ext>
            </a:extLst>
          </p:cNvPr>
          <p:cNvSpPr txBox="1"/>
          <p:nvPr/>
        </p:nvSpPr>
        <p:spPr>
          <a:xfrm>
            <a:off x="5883352" y="3425167"/>
            <a:ext cx="2810584" cy="3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o-no">
                <a:solidFill>
                  <a:schemeClr val="bg1"/>
                </a:solidFill>
              </a:rPr>
              <a:t>selvbevissthet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5E0CBAAC-B5C9-6041-A7BE-052B8B2360FD}"/>
              </a:ext>
            </a:extLst>
          </p:cNvPr>
          <p:cNvSpPr/>
          <p:nvPr/>
        </p:nvSpPr>
        <p:spPr>
          <a:xfrm>
            <a:off x="8201732" y="6184949"/>
            <a:ext cx="34179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 rtl="0"/>
            <a:r>
              <a:rPr lang="no-no" sz="1000"/>
              <a:t>Kilde: Daniel Goleman: “Emotional Intelligence” (1995).</a:t>
            </a:r>
          </a:p>
        </p:txBody>
      </p:sp>
    </p:spTree>
    <p:extLst>
      <p:ext uri="{BB962C8B-B14F-4D97-AF65-F5344CB8AC3E}">
        <p14:creationId xmlns:p14="http://schemas.microsoft.com/office/powerpoint/2010/main" val="1690227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>
            <a:extLst>
              <a:ext uri="{FF2B5EF4-FFF2-40B4-BE49-F238E27FC236}">
                <a16:creationId xmlns:a16="http://schemas.microsoft.com/office/drawing/2014/main" id="{E5781A38-72FE-EF44-93F7-5BBF0CB9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PÅVIRKE ANDRE OG KLIMAET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0195AA56-AE04-C340-A9B4-7BCF1883A7BF}"/>
              </a:ext>
            </a:extLst>
          </p:cNvPr>
          <p:cNvGrpSpPr/>
          <p:nvPr/>
        </p:nvGrpSpPr>
        <p:grpSpPr>
          <a:xfrm>
            <a:off x="488272" y="1655142"/>
            <a:ext cx="11203619" cy="4447333"/>
            <a:chOff x="488272" y="1655142"/>
            <a:chExt cx="11203619" cy="4447333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801716AB-32F3-064F-BBD9-1E1FFA20AB92}"/>
                </a:ext>
              </a:extLst>
            </p:cNvPr>
            <p:cNvSpPr/>
            <p:nvPr/>
          </p:nvSpPr>
          <p:spPr>
            <a:xfrm>
              <a:off x="488273" y="2302525"/>
              <a:ext cx="1748152" cy="3771211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sz="1200" dirty="0">
                <a:solidFill>
                  <a:schemeClr val="tx1"/>
                </a:solidFill>
                <a:latin typeface="Arial" panose="020B0604020202020204" pitchFamily="34" charset="0"/>
                <a:ea typeface="Flama Medium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" name="Pladsholder til indhold 2">
              <a:extLst>
                <a:ext uri="{FF2B5EF4-FFF2-40B4-BE49-F238E27FC236}">
                  <a16:creationId xmlns:a16="http://schemas.microsoft.com/office/drawing/2014/main" id="{1EB96B37-1094-AE4A-BABA-BE14FD725E5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1440847"/>
                </p:ext>
              </p:extLst>
            </p:nvPr>
          </p:nvGraphicFramePr>
          <p:xfrm>
            <a:off x="488272" y="1655142"/>
            <a:ext cx="11203619" cy="4447333"/>
          </p:xfrm>
          <a:graphic>
            <a:graphicData uri="http://schemas.openxmlformats.org/drawingml/2006/table">
              <a:tbl>
                <a:tblPr firstRow="1" bandRow="1">
                  <a:tableStyleId>{073A0DAA-6AF3-43AB-8588-CEC1D06C72B9}</a:tableStyleId>
                </a:tblPr>
                <a:tblGrid>
                  <a:gridCol w="160051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600517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397981">
                  <a:tc gridSpan="7">
                    <a:txBody>
                      <a:bodyPr/>
                      <a:lstStyle/>
                      <a:p>
                        <a:pPr marL="0" algn="l" defTabSz="914400" rtl="0" eaLnBrk="1" latinLnBrk="0" hangingPunct="1"/>
                        <a:r>
                          <a:rPr lang="no-no" sz="2000" b="1" i="0" kern="120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OMRISSET AV SEKS LEDERSTILER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rtl="0"/>
                        <a:endParaRPr lang="en-GB" sz="1200" b="1" i="0" noProof="0" dirty="0">
                          <a:solidFill>
                            <a:schemeClr val="bg1"/>
                          </a:solidFill>
                          <a:latin typeface="Flama Semibold" charset="0"/>
                          <a:ea typeface="Flama Semibold" charset="0"/>
                          <a:cs typeface="Flama Semibold" charset="0"/>
                        </a:endParaRPr>
                      </a:p>
                    </a:txBody>
                    <a:tcPr anchor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97981">
                  <a:tc>
                    <a:txBody>
                      <a:bodyPr/>
                      <a:lstStyle/>
                      <a:p>
                        <a:pPr rtl="0"/>
                        <a:endParaRPr lang="en-GB" sz="11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kommanderende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Visjonær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god på relasjoner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Demokratisk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bestemmer hastigheten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i="0" noProof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Flama Semibold" charset="0"/>
                            <a:cs typeface="Arial" panose="020B0604020202020204" pitchFamily="34" charset="0"/>
                          </a:rPr>
                          <a:t>instruerende</a:t>
                        </a:r>
                      </a:p>
                    </a:txBody>
                    <a:tcPr anchor="ctr">
                      <a:solidFill>
                        <a:schemeClr val="tx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97477">
                  <a:tc>
                    <a:txBody>
                      <a:bodyPr/>
                      <a:lstStyle/>
                      <a:p>
                        <a:pPr marL="0" marR="0" indent="0" algn="l" defTabSz="4952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Også kjent som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Tvungen/</a:t>
                        </a:r>
                      </a:p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dirigerende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Autoritær/</a:t>
                        </a:r>
                      </a:p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Karismatisk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tilsluttende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deltakende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forløper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Støttende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877668750"/>
                    </a:ext>
                  </a:extLst>
                </a:tr>
                <a:tr h="497477">
                  <a:tc>
                    <a:txBody>
                      <a:bodyPr/>
                      <a:lstStyle/>
                      <a:p>
                        <a:pPr marL="0" marR="0" indent="0" algn="l" defTabSz="4952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vesentlig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Krever umiddelbar handling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Mobiliserer folk mot en visjon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Skaper emosjonelle bånd og</a:t>
                        </a:r>
                      </a:p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harmoni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noProof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Bygger støtte og eierskap gjennom </a:t>
                        </a: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medvirkning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Har høyt tempo og høye forventninger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Hjelper mennesker med å utvikle seg og vokse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411376">
                  <a:tc>
                    <a:txBody>
                      <a:bodyPr/>
                      <a:lstStyle/>
                      <a:p>
                        <a:pPr marL="0" marR="0" indent="0" algn="l" defTabSz="4952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Stilen i </a:t>
                        </a:r>
                        <a:br>
                          <a:rPr lang="en-GB" sz="1100" b="1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uttrykket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“</a:t>
                        </a:r>
                        <a:r>
                          <a:rPr lang="no-no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Gjør dette!”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"Bli med meg"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o-no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"Hvordan føler du deg?"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"Hva er din mening?"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“Gjør som jeg gjør. Nå."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i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"Prøv dette."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636767"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Grunnleggende kompetanse i emosjonelle intelligens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Drivkraft, initiativ, selvkontroll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Selvtillit, empati, endringskatalysator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Empati, bygger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forhold,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kommunikasjon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Samarbeid, lag,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ledelse, kommunikasjon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Ansvarsbevissthet, </a:t>
                        </a:r>
                        <a:br>
                          <a:rPr lang="en-GB" sz="1100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drivkraft til å oppnå resultater, initiativ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Utvikle andre, empati, selvbevissthet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915355"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Når stilen fungerer best</a:t>
                        </a:r>
                      </a:p>
                    </a:txBody>
                    <a:tcPr marB="0"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I en krise eller med problematiske ansatte, kick-start en snuoperasjon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Når endringene krever en ny visjon eller når det er nødvendig med en klar retning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Å helbrede splittelser i et team eller å motivere folk under stressende omstendigheter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Å bygge oppkjøp eller konsensus eller å få innspill fra verdifulle medarbeidere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Å få raske resultater fra et svært motivert og kompetent team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Å hjelpe ansatte med å forbedre ytelsen eller utvikle langsiktige styrker</a:t>
                        </a:r>
                      </a:p>
                    </a:txBody>
                    <a:tcPr marB="0"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11376"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Samlet effekt </a:t>
                        </a:r>
                        <a:br>
                          <a:rPr lang="en-GB" sz="1100" b="1" noProof="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a:br>
                        <a:r>
                          <a:rPr lang="no-no" sz="1100" b="1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på klima </a:t>
                        </a:r>
                      </a:p>
                    </a:txBody>
                    <a:tcPr anchor="ctr">
                      <a:noFill/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Negativ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Sterkest 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Negativ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/>
                        <a:r>
                          <a:rPr lang="no-no" sz="1100" noProof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positiv</a:t>
                        </a:r>
                      </a:p>
                    </a:txBody>
                    <a:tcPr anchor="ctr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</a:tbl>
            </a:graphicData>
          </a:graphic>
        </p:graphicFrame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7D8F127D-40F4-BE44-9C7D-4E05258594D6}"/>
              </a:ext>
            </a:extLst>
          </p:cNvPr>
          <p:cNvSpPr/>
          <p:nvPr/>
        </p:nvSpPr>
        <p:spPr>
          <a:xfrm>
            <a:off x="10169038" y="6184949"/>
            <a:ext cx="1522853" cy="246221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pPr algn="r" rtl="0"/>
            <a:r>
              <a:rPr lang="no-no" sz="1000"/>
              <a:t>Basert på Daniel Goleman.</a:t>
            </a:r>
          </a:p>
        </p:txBody>
      </p:sp>
    </p:spTree>
    <p:extLst>
      <p:ext uri="{BB962C8B-B14F-4D97-AF65-F5344CB8AC3E}">
        <p14:creationId xmlns:p14="http://schemas.microsoft.com/office/powerpoint/2010/main" val="4183566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el 1">
            <a:extLst>
              <a:ext uri="{FF2B5EF4-FFF2-40B4-BE49-F238E27FC236}">
                <a16:creationId xmlns:a16="http://schemas.microsoft.com/office/drawing/2014/main" id="{9500F9A7-2F3D-8243-9C97-E569B43E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ENDRINGSSYKLUS - FORSKJELLIGE FASER I EN ENDRING</a:t>
            </a:r>
          </a:p>
        </p:txBody>
      </p:sp>
      <p:sp>
        <p:nvSpPr>
          <p:cNvPr id="31748" name="Tekstboks 5">
            <a:extLst>
              <a:ext uri="{FF2B5EF4-FFF2-40B4-BE49-F238E27FC236}">
                <a16:creationId xmlns:a16="http://schemas.microsoft.com/office/drawing/2014/main" id="{AD3E41F3-1679-D54E-8597-4AD91C69F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732" y="1752600"/>
            <a:ext cx="274132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b="1">
                <a:solidFill>
                  <a:srgbClr val="BE0D20"/>
                </a:solidFill>
                <a:latin typeface="+mn-lt"/>
              </a:rPr>
              <a:t>DET ER PÅ TIDE Å KOMME SEG VIDERE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sz="1200">
                <a:latin typeface="+mn-lt"/>
              </a:rPr>
              <a:t>Avtagende nødvendighet. unngå å insistere på den gamle når en ny endring blir nødvendig.</a:t>
            </a:r>
          </a:p>
        </p:txBody>
      </p:sp>
      <p:sp>
        <p:nvSpPr>
          <p:cNvPr id="31749" name="Tekstboks 6">
            <a:extLst>
              <a:ext uri="{FF2B5EF4-FFF2-40B4-BE49-F238E27FC236}">
                <a16:creationId xmlns:a16="http://schemas.microsoft.com/office/drawing/2014/main" id="{9832DE31-50B3-F344-8F13-EF51B2D7B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033" y="5374495"/>
            <a:ext cx="2744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defTabSz="1219170" rtl="0">
              <a:spcBef>
                <a:spcPct val="0"/>
              </a:spcBef>
              <a:buClrTx/>
              <a:buNone/>
            </a:pPr>
            <a:r>
              <a:rPr lang="no-no" b="1">
                <a:solidFill>
                  <a:srgbClr val="BE0D20"/>
                </a:solidFill>
                <a:latin typeface="+mn-lt"/>
              </a:rPr>
              <a:t>IMPLEMENTER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no-no" sz="1200">
                <a:latin typeface="+mn-lt"/>
              </a:rPr>
              <a:t>De nye initiativene må gjennomføres med betydelig støtte fra ledelsen. Oppretthold dialog med de viktigste interessenter.</a:t>
            </a:r>
          </a:p>
        </p:txBody>
      </p:sp>
      <p:sp>
        <p:nvSpPr>
          <p:cNvPr id="31750" name="Tekstboks 7">
            <a:extLst>
              <a:ext uri="{FF2B5EF4-FFF2-40B4-BE49-F238E27FC236}">
                <a16:creationId xmlns:a16="http://schemas.microsoft.com/office/drawing/2014/main" id="{6807B6F3-51F8-1443-BE9A-84BB94C5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3438939"/>
            <a:ext cx="33401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defTabSz="1219170" rtl="0">
              <a:spcBef>
                <a:spcPct val="0"/>
              </a:spcBef>
              <a:buClrTx/>
              <a:buNone/>
            </a:pPr>
            <a:r>
              <a:rPr lang="no-no" b="1">
                <a:solidFill>
                  <a:srgbClr val="BE0D20"/>
                </a:solidFill>
                <a:latin typeface="+mn-lt"/>
              </a:rPr>
              <a:t>RESULTATER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no-no" sz="1200">
                <a:latin typeface="+mn-lt"/>
              </a:rPr>
              <a:t>Endringene må gjøres til en integrert og naturlig del av måten folk tenker og handler på. En kontinuerlig oppfattelse av nødvendighet og støtte fra ledelsen er avgjørende.</a:t>
            </a:r>
          </a:p>
        </p:txBody>
      </p:sp>
      <p:sp>
        <p:nvSpPr>
          <p:cNvPr id="31751" name="Tekstboks 8">
            <a:extLst>
              <a:ext uri="{FF2B5EF4-FFF2-40B4-BE49-F238E27FC236}">
                <a16:creationId xmlns:a16="http://schemas.microsoft.com/office/drawing/2014/main" id="{CF8408E6-1A63-1E44-89DF-70381207F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734" y="1752600"/>
            <a:ext cx="345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b="1">
                <a:solidFill>
                  <a:srgbClr val="BE0D20"/>
                </a:solidFill>
                <a:latin typeface="+mn-lt"/>
              </a:rPr>
              <a:t>I MØRKET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sz="1200">
                <a:latin typeface="+mn-lt"/>
              </a:rPr>
              <a:t>Behovet for endring er ikke opplagt. </a:t>
            </a:r>
            <a:r>
              <a:rPr lang="no-no" sz="120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31752" name="Tekstboks 9">
            <a:extLst>
              <a:ext uri="{FF2B5EF4-FFF2-40B4-BE49-F238E27FC236}">
                <a16:creationId xmlns:a16="http://schemas.microsoft.com/office/drawing/2014/main" id="{027EA4C7-0CB1-E649-A2C3-14F812A87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735" y="3438938"/>
            <a:ext cx="278418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b="1">
                <a:solidFill>
                  <a:srgbClr val="BE0D20"/>
                </a:solidFill>
                <a:latin typeface="+mn-lt"/>
              </a:rPr>
              <a:t>SE UTFORDRINGEN</a:t>
            </a:r>
          </a:p>
          <a:p>
            <a:pPr rtl="0" eaLnBrk="1" hangingPunct="1">
              <a:spcBef>
                <a:spcPct val="0"/>
              </a:spcBef>
              <a:buClrTx/>
              <a:buFontTx/>
              <a:buNone/>
            </a:pPr>
            <a:r>
              <a:rPr lang="no-no" sz="1200">
                <a:latin typeface="+mn-lt"/>
              </a:rPr>
              <a:t>Å skape en overbevisende sak for endring er viktig for å skape erkjennelse av behovet for endring.</a:t>
            </a:r>
          </a:p>
        </p:txBody>
      </p:sp>
      <p:sp>
        <p:nvSpPr>
          <p:cNvPr id="31753" name="Tekstboks 10">
            <a:extLst>
              <a:ext uri="{FF2B5EF4-FFF2-40B4-BE49-F238E27FC236}">
                <a16:creationId xmlns:a16="http://schemas.microsoft.com/office/drawing/2014/main" id="{9B589834-6222-D044-89CB-84B577C0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200" y="5376334"/>
            <a:ext cx="38523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defTabSz="1219170" rtl="0">
              <a:spcBef>
                <a:spcPct val="0"/>
              </a:spcBef>
              <a:buClrTx/>
              <a:buNone/>
            </a:pPr>
            <a:r>
              <a:rPr lang="no-no" b="1">
                <a:solidFill>
                  <a:srgbClr val="BE0D20"/>
                </a:solidFill>
                <a:latin typeface="+mn-lt"/>
              </a:rPr>
              <a:t>KOM I GANG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no-no" sz="1200">
                <a:latin typeface="+mn-lt"/>
              </a:rPr>
              <a:t>Etabler et rammeverk for endringen. 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no-no" sz="1200">
                <a:latin typeface="+mn-lt"/>
              </a:rPr>
              <a:t>Involver de viktigste interessentene 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no-no" sz="1200">
                <a:latin typeface="+mn-lt"/>
              </a:rPr>
              <a:t>i prosessen. Lag et rammeverk </a:t>
            </a:r>
          </a:p>
          <a:p>
            <a:pPr defTabSz="1219170" rtl="0">
              <a:spcBef>
                <a:spcPct val="0"/>
              </a:spcBef>
              <a:buClrTx/>
              <a:buNone/>
            </a:pPr>
            <a:r>
              <a:rPr lang="no-no" sz="1200">
                <a:latin typeface="+mn-lt"/>
              </a:rPr>
              <a:t>der de kan øve innflytelse. </a:t>
            </a:r>
          </a:p>
        </p:txBody>
      </p:sp>
      <p:sp>
        <p:nvSpPr>
          <p:cNvPr id="31754" name="Tekstboks 11">
            <a:extLst>
              <a:ext uri="{FF2B5EF4-FFF2-40B4-BE49-F238E27FC236}">
                <a16:creationId xmlns:a16="http://schemas.microsoft.com/office/drawing/2014/main" id="{087BDCE1-3B8C-2249-94C9-94AB6124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285" y="38481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panose="020B0600070205080204" pitchFamily="34" charset="-128"/>
                <a:cs typeface="Flama-Basic" charset="0"/>
              </a:defRPr>
            </a:lvl9pPr>
          </a:lstStyle>
          <a:p>
            <a:pPr rtl="0" eaLnBrk="1" hangingPunct="1">
              <a:spcBef>
                <a:spcPct val="0"/>
              </a:spcBef>
              <a:buClrTx/>
              <a:buFontTx/>
              <a:buNone/>
            </a:pPr>
            <a:endParaRPr lang="en-GB" altLang="da-DK" sz="2400">
              <a:latin typeface="Arial" panose="020B0604020202020204" pitchFamily="34" charset="0"/>
            </a:endParaRPr>
          </a:p>
        </p:txBody>
      </p:sp>
      <p:pic>
        <p:nvPicPr>
          <p:cNvPr id="14" name="Billede 17">
            <a:extLst>
              <a:ext uri="{FF2B5EF4-FFF2-40B4-BE49-F238E27FC236}">
                <a16:creationId xmlns:a16="http://schemas.microsoft.com/office/drawing/2014/main" id="{13B6F121-01DF-7B46-98D0-92A83322F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7662" y="1241571"/>
            <a:ext cx="5616429" cy="56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4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6678-FBF2-1C4C-894D-180461FE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/>
              <a:t>INTRODUKSJON TIL SPILLET</a:t>
            </a:r>
          </a:p>
        </p:txBody>
      </p:sp>
    </p:spTree>
    <p:extLst>
      <p:ext uri="{BB962C8B-B14F-4D97-AF65-F5344CB8AC3E}">
        <p14:creationId xmlns:p14="http://schemas.microsoft.com/office/powerpoint/2010/main" val="364995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6">
            <a:extLst>
              <a:ext uri="{FF2B5EF4-FFF2-40B4-BE49-F238E27FC236}">
                <a16:creationId xmlns:a16="http://schemas.microsoft.com/office/drawing/2014/main" id="{53CA7AD3-04B8-A14B-8B68-F404B808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KORT OM ENDRINGER</a:t>
            </a:r>
          </a:p>
        </p:txBody>
      </p:sp>
      <p:sp>
        <p:nvSpPr>
          <p:cNvPr id="5121" name="Pladsholder til indhold 17">
            <a:extLst>
              <a:ext uri="{FF2B5EF4-FFF2-40B4-BE49-F238E27FC236}">
                <a16:creationId xmlns:a16="http://schemas.microsoft.com/office/drawing/2014/main" id="{B12FEABF-4AEA-DA4A-8355-923264C4A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6873726" cy="4714659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Endring er normalt. 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Motstand mot endring er en vanlig reaksjon.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Alle reagerer forskjellig på endringer.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reagerer på bakgrunn av tidligere erfaringer og personlige verdier, meninger og preferanser.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God endringsledelse innebærer å håndtere forskjellige ansatte ulikt i de forskjellige fasene av endringen. </a:t>
            </a:r>
          </a:p>
        </p:txBody>
      </p:sp>
    </p:spTree>
    <p:extLst>
      <p:ext uri="{BB962C8B-B14F-4D97-AF65-F5344CB8AC3E}">
        <p14:creationId xmlns:p14="http://schemas.microsoft.com/office/powerpoint/2010/main" val="222201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2">
            <a:extLst>
              <a:ext uri="{FF2B5EF4-FFF2-40B4-BE49-F238E27FC236}">
                <a16:creationId xmlns:a16="http://schemas.microsoft.com/office/drawing/2014/main" id="{AA04B01B-1506-5D41-9B69-74AFDDA0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TYPISKE REAKSJONER PÅ ENDRINGER</a:t>
            </a:r>
            <a:endParaRPr lang="da-DK" altLang="da-DK" dirty="0"/>
          </a:p>
        </p:txBody>
      </p:sp>
      <p:sp>
        <p:nvSpPr>
          <p:cNvPr id="7169" name="Pladsholder til indhold 1">
            <a:extLst>
              <a:ext uri="{FF2B5EF4-FFF2-40B4-BE49-F238E27FC236}">
                <a16:creationId xmlns:a16="http://schemas.microsoft.com/office/drawing/2014/main" id="{DC54165E-F568-C845-9A01-C208797B6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79" y="1655143"/>
            <a:ext cx="10979615" cy="4714659"/>
          </a:xfrm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reagerer ulikt på endring avhengig av vår personlighet, erfaring og lignende.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ser muligheter i det nye.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blir engstelige og selvopptatte.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fokuserer på det vi kanskje kommer til å miste - endring innebærer sorg.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beskytter våre ressurser og stillinger:</a:t>
            </a:r>
          </a:p>
          <a:p>
            <a:pPr lvl="1" rtl="0">
              <a:lnSpc>
                <a:spcPct val="100000"/>
              </a:lnSpc>
            </a:pPr>
            <a:r>
              <a:rPr lang="no-no" sz="2000">
                <a:sym typeface="Arial" panose="020B0604020202020204" pitchFamily="34" charset="0"/>
              </a:rPr>
              <a:t>Kommer jeg til å få sparken?</a:t>
            </a:r>
          </a:p>
          <a:p>
            <a:pPr lvl="1" rtl="0">
              <a:lnSpc>
                <a:spcPct val="100000"/>
              </a:lnSpc>
            </a:pPr>
            <a:r>
              <a:rPr lang="no-no" sz="2000">
                <a:sym typeface="Arial" panose="020B0604020202020204" pitchFamily="34" charset="0"/>
              </a:rPr>
              <a:t>Hvordan blir det med de tingene jeg liker ved jobben og arbeidsplassen?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Det er grenser for hvor mye endring folk kan takle.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har en tendens til å gå tilbake til gamle vaner og gamle måter å gjøre ting på.</a:t>
            </a:r>
          </a:p>
          <a:p>
            <a:pPr rtl="0">
              <a:lnSpc>
                <a:spcPct val="100000"/>
              </a:lnSpc>
            </a:pPr>
            <a:r>
              <a:rPr lang="no-no">
                <a:sym typeface="Arial" panose="020B0604020202020204" pitchFamily="34" charset="0"/>
              </a:rPr>
              <a:t>Vi opplever ensomhet, selv om andre kolleger går gjennom den samme prosessen.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105639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2">
            <a:extLst>
              <a:ext uri="{FF2B5EF4-FFF2-40B4-BE49-F238E27FC236}">
                <a16:creationId xmlns:a16="http://schemas.microsoft.com/office/drawing/2014/main" id="{851BD629-CA09-F34C-AE0C-32C08935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o-no">
                <a:sym typeface="Arial" panose="020B0604020202020204" pitchFamily="34" charset="0"/>
              </a:rPr>
              <a:t>FEM MINUTTER</a:t>
            </a:r>
            <a:endParaRPr lang="da-DK" altLang="da-DK" dirty="0"/>
          </a:p>
        </p:txBody>
      </p:sp>
      <p:sp>
        <p:nvSpPr>
          <p:cNvPr id="8193" name="Pladsholder til indhold 1">
            <a:extLst>
              <a:ext uri="{FF2B5EF4-FFF2-40B4-BE49-F238E27FC236}">
                <a16:creationId xmlns:a16="http://schemas.microsoft.com/office/drawing/2014/main" id="{28B6D79C-AD66-0345-80C0-9CDBF801E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o-no" dirty="0">
                <a:sym typeface="Arial" panose="020B0604020202020204" pitchFamily="34" charset="0"/>
              </a:rPr>
              <a:t>Reflekter over hvordan du opplever motstand i din organisasjon.</a:t>
            </a: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b="1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endParaRPr lang="en-US" altLang="da-DK" dirty="0">
              <a:sym typeface="Arial" panose="020B0604020202020204" pitchFamily="34" charset="0"/>
            </a:endParaRPr>
          </a:p>
          <a:p>
            <a:pPr rtl="0">
              <a:lnSpc>
                <a:spcPct val="100000"/>
              </a:lnSpc>
            </a:pPr>
            <a:r>
              <a:rPr lang="no-no" dirty="0">
                <a:sym typeface="Arial" panose="020B0604020202020204" pitchFamily="34" charset="0"/>
              </a:rPr>
              <a:t>Oppsummer med den personen som sitter ved siden av deg</a:t>
            </a:r>
          </a:p>
          <a:p>
            <a:pPr rtl="0">
              <a:lnSpc>
                <a:spcPct val="100000"/>
              </a:lnSpc>
            </a:pPr>
            <a:endParaRPr lang="da-DK" alt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FF47E4-1EB4-B84E-917F-6BD6B5CA2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83" y="2260600"/>
            <a:ext cx="5861013" cy="4597400"/>
          </a:xfrm>
          <a:prstGeom prst="rect">
            <a:avLst/>
          </a:prstGeom>
        </p:spPr>
      </p:pic>
      <p:sp>
        <p:nvSpPr>
          <p:cNvPr id="5" name="Oval Callout 10">
            <a:extLst>
              <a:ext uri="{FF2B5EF4-FFF2-40B4-BE49-F238E27FC236}">
                <a16:creationId xmlns:a16="http://schemas.microsoft.com/office/drawing/2014/main" id="{61E1F7AD-E6C4-CF41-B116-37290C9F49F4}"/>
              </a:ext>
            </a:extLst>
          </p:cNvPr>
          <p:cNvSpPr/>
          <p:nvPr/>
        </p:nvSpPr>
        <p:spPr>
          <a:xfrm flipH="1">
            <a:off x="3599335" y="3439020"/>
            <a:ext cx="3184642" cy="1591665"/>
          </a:xfrm>
          <a:prstGeom prst="wedgeEllipseCallout">
            <a:avLst>
              <a:gd name="adj1" fmla="val 33152"/>
              <a:gd name="adj2" fmla="val -57064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 dirty="0">
                <a:solidFill>
                  <a:schemeClr val="tx1"/>
                </a:solidFill>
              </a:rPr>
              <a:t>“Hvordan ser motstand ut?"</a:t>
            </a:r>
          </a:p>
        </p:txBody>
      </p:sp>
      <p:sp>
        <p:nvSpPr>
          <p:cNvPr id="6" name="Oval Callout 10">
            <a:extLst>
              <a:ext uri="{FF2B5EF4-FFF2-40B4-BE49-F238E27FC236}">
                <a16:creationId xmlns:a16="http://schemas.microsoft.com/office/drawing/2014/main" id="{FDA7B621-D1A4-7C4E-B67B-85B97F28B7C2}"/>
              </a:ext>
            </a:extLst>
          </p:cNvPr>
          <p:cNvSpPr/>
          <p:nvPr/>
        </p:nvSpPr>
        <p:spPr>
          <a:xfrm flipH="1">
            <a:off x="876249" y="2673356"/>
            <a:ext cx="2853715" cy="1339116"/>
          </a:xfrm>
          <a:prstGeom prst="wedgeEllipseCallout">
            <a:avLst>
              <a:gd name="adj1" fmla="val -41228"/>
              <a:gd name="adj2" fmla="val -5925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o-no" i="1">
                <a:solidFill>
                  <a:schemeClr val="tx1"/>
                </a:solidFill>
              </a:rPr>
              <a:t>“Hvordan reagerer folk på endring?”</a:t>
            </a:r>
          </a:p>
        </p:txBody>
      </p:sp>
    </p:spTree>
    <p:extLst>
      <p:ext uri="{BB962C8B-B14F-4D97-AF65-F5344CB8AC3E}">
        <p14:creationId xmlns:p14="http://schemas.microsoft.com/office/powerpoint/2010/main" val="672246162"/>
      </p:ext>
    </p:extLst>
  </p:cSld>
  <p:clrMapOvr>
    <a:masterClrMapping/>
  </p:clrMapOvr>
</p:sld>
</file>

<file path=ppt/theme/theme1.xml><?xml version="1.0" encoding="utf-8"?>
<a:theme xmlns:a="http://schemas.openxmlformats.org/drawingml/2006/main" name="Bridgebuilder">
  <a:themeElements>
    <a:clrScheme name="Wallbreakers">
      <a:dk1>
        <a:srgbClr val="000000"/>
      </a:dk1>
      <a:lt1>
        <a:srgbClr val="FFFFFF"/>
      </a:lt1>
      <a:dk2>
        <a:srgbClr val="CC222A"/>
      </a:dk2>
      <a:lt2>
        <a:srgbClr val="F6EFD9"/>
      </a:lt2>
      <a:accent1>
        <a:srgbClr val="00ACDB"/>
      </a:accent1>
      <a:accent2>
        <a:srgbClr val="00628F"/>
      </a:accent2>
      <a:accent3>
        <a:srgbClr val="002F3E"/>
      </a:accent3>
      <a:accent4>
        <a:srgbClr val="51AF46"/>
      </a:accent4>
      <a:accent5>
        <a:srgbClr val="F7C227"/>
      </a:accent5>
      <a:accent6>
        <a:srgbClr val="704287"/>
      </a:accent6>
      <a:hlink>
        <a:srgbClr val="0563C1"/>
      </a:hlink>
      <a:folHlink>
        <a:srgbClr val="954F72"/>
      </a:folHlink>
    </a:clrScheme>
    <a:fontScheme name="Arial Narrow -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Diskrete udfyldning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dgebuilder" id="{F82A72FB-CEFA-47BD-A9ED-92F6FB9A509C}" vid="{037ACE22-0872-4A76-A26A-F23EE833D369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Bridgebuilder</Template>
  <TotalTime>24336</TotalTime>
  <Words>2033</Words>
  <Application>Microsoft Macintosh PowerPoint</Application>
  <PresentationFormat>Widescreen</PresentationFormat>
  <Paragraphs>419</Paragraphs>
  <Slides>53</Slides>
  <Notes>8</Notes>
  <HiddenSlides>16</HiddenSlides>
  <MMClips>0</MMClips>
  <ScaleCrop>false</ScaleCrop>
  <HeadingPairs>
    <vt:vector size="6" baseType="variant">
      <vt:variant>
        <vt:lpstr>Benyttede skrifttyper</vt:lpstr>
      </vt:variant>
      <vt:variant>
        <vt:i4>12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53</vt:i4>
      </vt:variant>
    </vt:vector>
  </HeadingPairs>
  <TitlesOfParts>
    <vt:vector size="66" baseType="lpstr">
      <vt:lpstr>ＭＳ Ｐゴシック</vt:lpstr>
      <vt:lpstr>Arial</vt:lpstr>
      <vt:lpstr>Arial Narrow</vt:lpstr>
      <vt:lpstr>Chalkboard SE</vt:lpstr>
      <vt:lpstr>Corbel</vt:lpstr>
      <vt:lpstr>Flama Medium</vt:lpstr>
      <vt:lpstr>Flama Semibold</vt:lpstr>
      <vt:lpstr>Flama-Basic</vt:lpstr>
      <vt:lpstr>Flama-Book</vt:lpstr>
      <vt:lpstr>FlamaSemicondensed-Medium</vt:lpstr>
      <vt:lpstr>Marker Felt Thin</vt:lpstr>
      <vt:lpstr>Wingdings</vt:lpstr>
      <vt:lpstr>Bridgebuilder</vt:lpstr>
      <vt:lpstr>INFORMASJON TIL TILRETTELEGGER - holdt skjult!</vt:lpstr>
      <vt:lpstr>WALLBREAKERS®</vt:lpstr>
      <vt:lpstr>EKSEMPLER PÅ DAGSORDENER</vt:lpstr>
      <vt:lpstr>WALLBREAKERS® HELDAGSPROGRAM</vt:lpstr>
      <vt:lpstr>WALLBREAKERS® TO-DAGERSPROGRAM</vt:lpstr>
      <vt:lpstr>INTRODUKSJON TIL SPILLET</vt:lpstr>
      <vt:lpstr>KORT OM ENDRINGER</vt:lpstr>
      <vt:lpstr>TYPISKE REAKSJONER PÅ ENDRINGER</vt:lpstr>
      <vt:lpstr>FEM MINUTTER</vt:lpstr>
      <vt:lpstr>NIVÅER AV MOTSTAND </vt:lpstr>
      <vt:lpstr>NIVÅER AV MOTSTAND</vt:lpstr>
      <vt:lpstr>TRE NIVÅER AV STØTTE TIL ENDRING</vt:lpstr>
      <vt:lpstr>Å HÅNDTERE MOTSTAND</vt:lpstr>
      <vt:lpstr>DINE EGNE EKSEMPLER</vt:lpstr>
      <vt:lpstr>PowerPoint-præsentation</vt:lpstr>
      <vt:lpstr>ELEMENTENE I WALLBREAKERS®</vt:lpstr>
      <vt:lpstr>UTFORDRINGER OG VALG</vt:lpstr>
      <vt:lpstr>TRINN-FOR-TRINN-GUIDE TIL TILRETTELEGGER</vt:lpstr>
      <vt:lpstr>INTRODUKSJON AV CASE</vt:lpstr>
      <vt:lpstr>MEDARBEIDERPROFILER</vt:lpstr>
      <vt:lpstr>PowerPoint-præsentation</vt:lpstr>
      <vt:lpstr>PowerPoint-præsentation</vt:lpstr>
      <vt:lpstr>INTRODUKSJON TIL OPPSTARTSFASE</vt:lpstr>
      <vt:lpstr>VELG GIR</vt:lpstr>
      <vt:lpstr>Å VELGE LEDELSESHANDLINGER</vt:lpstr>
      <vt:lpstr>GJENNOMFØR PLANEN DIN</vt:lpstr>
      <vt:lpstr>REFLEKSJONER</vt:lpstr>
      <vt:lpstr>PowerPoint-præsentation</vt:lpstr>
      <vt:lpstr>PowerPoint-præsentation</vt:lpstr>
      <vt:lpstr>INTRODUKSJON TIL GJENNOMFØRINGSFASEN</vt:lpstr>
      <vt:lpstr>VELG GIR</vt:lpstr>
      <vt:lpstr>Å VELGE LEDELSESHANDLINGER</vt:lpstr>
      <vt:lpstr>GJENNOMFØR PLANEN DIN</vt:lpstr>
      <vt:lpstr>REFLEKSJONER</vt:lpstr>
      <vt:lpstr>PowerPoint-præsentation</vt:lpstr>
      <vt:lpstr>PowerPoint-præsentation</vt:lpstr>
      <vt:lpstr>INTRODUKSJON TIL FORANKRINGSFASEN</vt:lpstr>
      <vt:lpstr>VELG GIR</vt:lpstr>
      <vt:lpstr>Å VELGE LEDELSESHANDLINGER</vt:lpstr>
      <vt:lpstr>GJENNOMFØR PLANEN DIN</vt:lpstr>
      <vt:lpstr>REFLEKSJONER</vt:lpstr>
      <vt:lpstr>TAKK SKAL DU HA!</vt:lpstr>
      <vt:lpstr>eksempler på refleksjoner</vt:lpstr>
      <vt:lpstr>OPVARMINGSREFLEKSJON OM ENDRING</vt:lpstr>
      <vt:lpstr>Refleksjoner om endringsledelse</vt:lpstr>
      <vt:lpstr>TILBAKE TIL VIRKELIGHETEN</vt:lpstr>
      <vt:lpstr>TEORIER OG BAKGRUNN</vt:lpstr>
      <vt:lpstr>ET SPILL OM ENDRINGER</vt:lpstr>
      <vt:lpstr>JOHN KOTTER'S 8-TRINNSPROSESS I ENDRINGSLEDELSE</vt:lpstr>
      <vt:lpstr>JOHN KOTTER'S 8 FALLGRUVER</vt:lpstr>
      <vt:lpstr>Å KJENNE ENDRINGSPROSESSENE</vt:lpstr>
      <vt:lpstr>PÅVIRKE ANDRE OG KLIMAET</vt:lpstr>
      <vt:lpstr>ENDRINGSSYKLUS - FORSKJELLIGE FASER I EN ENDRING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Nadja Nørgaard</dc:creator>
  <cp:lastModifiedBy>Microsoft Office-bruger</cp:lastModifiedBy>
  <cp:revision>303</cp:revision>
  <cp:lastPrinted>2018-02-15T08:31:40Z</cp:lastPrinted>
  <dcterms:created xsi:type="dcterms:W3CDTF">2016-07-18T06:19:53Z</dcterms:created>
  <dcterms:modified xsi:type="dcterms:W3CDTF">2018-08-23T06:09:39Z</dcterms:modified>
</cp:coreProperties>
</file>